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handoutMasterIdLst>
    <p:handoutMasterId r:id="rId18"/>
  </p:handoutMasterIdLst>
  <p:sldIdLst>
    <p:sldId id="309" r:id="rId5"/>
    <p:sldId id="319" r:id="rId6"/>
    <p:sldId id="318" r:id="rId7"/>
    <p:sldId id="320" r:id="rId8"/>
    <p:sldId id="316" r:id="rId9"/>
    <p:sldId id="323" r:id="rId10"/>
    <p:sldId id="324" r:id="rId11"/>
    <p:sldId id="325" r:id="rId12"/>
    <p:sldId id="310" r:id="rId13"/>
    <p:sldId id="321" r:id="rId14"/>
    <p:sldId id="311" r:id="rId15"/>
    <p:sldId id="30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E6D8"/>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524" autoAdjust="0"/>
  </p:normalViewPr>
  <p:slideViewPr>
    <p:cSldViewPr snapToGrid="0">
      <p:cViewPr varScale="1">
        <p:scale>
          <a:sx n="110" d="100"/>
          <a:sy n="110" d="100"/>
        </p:scale>
        <p:origin x="552" y="108"/>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6/30/2022</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6/30/2022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dirty="0"/>
              <a:t>20XX</a:t>
            </a:r>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730584" y="1901952"/>
            <a:ext cx="3937416" cy="2387600"/>
          </a:xfrm>
        </p:spPr>
        <p:txBody>
          <a:bodyPr>
            <a:normAutofit/>
          </a:bodyPr>
          <a:lstStyle/>
          <a:p>
            <a:r>
              <a:rPr lang="en-US" dirty="0"/>
              <a:t>Big Mountain Resort Project</a:t>
            </a: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730584" y="4379976"/>
            <a:ext cx="3937416" cy="572798"/>
          </a:xfrm>
        </p:spPr>
        <p:txBody>
          <a:bodyPr/>
          <a:lstStyle/>
          <a:p>
            <a:r>
              <a:rPr lang="en-US" dirty="0"/>
              <a:t>Zhaoqi Fan</a:t>
            </a:r>
          </a:p>
        </p:txBody>
      </p:sp>
      <p:pic>
        <p:nvPicPr>
          <p:cNvPr id="16" name="Picture Placeholder 15" descr="photo of 2 men drawing a graph&#10;">
            <a:extLst>
              <a:ext uri="{FF2B5EF4-FFF2-40B4-BE49-F238E27FC236}">
                <a16:creationId xmlns:a16="http://schemas.microsoft.com/office/drawing/2014/main" id="{AE10A7AB-4E16-4B85-8C75-FABB6412DD5E}"/>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a:ext>
            </a:extLst>
          </a:blip>
          <a:srcRect/>
          <a:stretch/>
        </p:blipFill>
        <p:spPr>
          <a:xfrm>
            <a:off x="1393825" y="1143000"/>
            <a:ext cx="5029200" cy="4572000"/>
          </a:xfrm>
        </p:spPr>
      </p:pic>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714980"/>
            <a:ext cx="10515600" cy="640080"/>
          </a:xfrm>
        </p:spPr>
        <p:txBody>
          <a:bodyPr>
            <a:normAutofit/>
          </a:bodyPr>
          <a:lstStyle/>
          <a:p>
            <a:pPr algn="ctr"/>
            <a:r>
              <a:rPr lang="en-US" dirty="0"/>
              <a:t>Modeling results and analysis</a:t>
            </a:r>
          </a:p>
        </p:txBody>
      </p:sp>
      <p:sp>
        <p:nvSpPr>
          <p:cNvPr id="3" name="Footer Placeholder 2">
            <a:extLst>
              <a:ext uri="{FF2B5EF4-FFF2-40B4-BE49-F238E27FC236}">
                <a16:creationId xmlns:a16="http://schemas.microsoft.com/office/drawing/2014/main" id="{D9897FF8-1BF8-4C19-8B7E-0B92E8151F37}"/>
              </a:ext>
            </a:extLst>
          </p:cNvPr>
          <p:cNvSpPr>
            <a:spLocks noGrp="1"/>
          </p:cNvSpPr>
          <p:nvPr>
            <p:ph type="ftr" sz="quarter" idx="11"/>
          </p:nvPr>
        </p:nvSpPr>
        <p:spPr>
          <a:xfrm>
            <a:off x="4038600" y="6356350"/>
            <a:ext cx="4114800" cy="365125"/>
          </a:xfrm>
        </p:spPr>
        <p:txBody>
          <a:bodyPr/>
          <a:lstStyle/>
          <a:p>
            <a:r>
              <a:rPr lang="en-US" dirty="0"/>
              <a:t>Big Mountain Resort Project</a:t>
            </a:r>
          </a:p>
        </p:txBody>
      </p:sp>
      <p:sp>
        <p:nvSpPr>
          <p:cNvPr id="5" name="Slide Number Placeholder 4">
            <a:extLst>
              <a:ext uri="{FF2B5EF4-FFF2-40B4-BE49-F238E27FC236}">
                <a16:creationId xmlns:a16="http://schemas.microsoft.com/office/drawing/2014/main" id="{3064F6DF-CF4C-4CB4-9EF7-54471D51073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pic>
        <p:nvPicPr>
          <p:cNvPr id="7" name="Picture 6">
            <a:extLst>
              <a:ext uri="{FF2B5EF4-FFF2-40B4-BE49-F238E27FC236}">
                <a16:creationId xmlns:a16="http://schemas.microsoft.com/office/drawing/2014/main" id="{F2E53903-E3F4-47F7-AA72-DC1ED7B75C2C}"/>
              </a:ext>
            </a:extLst>
          </p:cNvPr>
          <p:cNvPicPr/>
          <p:nvPr/>
        </p:nvPicPr>
        <p:blipFill>
          <a:blip r:embed="rId2"/>
          <a:stretch>
            <a:fillRect/>
          </a:stretch>
        </p:blipFill>
        <p:spPr>
          <a:xfrm>
            <a:off x="4197531" y="1557048"/>
            <a:ext cx="7646126" cy="4251570"/>
          </a:xfrm>
          <a:prstGeom prst="rect">
            <a:avLst/>
          </a:prstGeom>
        </p:spPr>
      </p:pic>
      <p:sp>
        <p:nvSpPr>
          <p:cNvPr id="19" name="TextBox 18">
            <a:extLst>
              <a:ext uri="{FF2B5EF4-FFF2-40B4-BE49-F238E27FC236}">
                <a16:creationId xmlns:a16="http://schemas.microsoft.com/office/drawing/2014/main" id="{9259BA79-9D73-42A5-AA30-F86A48788D1A}"/>
              </a:ext>
            </a:extLst>
          </p:cNvPr>
          <p:cNvSpPr txBox="1"/>
          <p:nvPr/>
        </p:nvSpPr>
        <p:spPr>
          <a:xfrm>
            <a:off x="592182" y="1557048"/>
            <a:ext cx="3944984" cy="3693319"/>
          </a:xfrm>
          <a:prstGeom prst="rect">
            <a:avLst/>
          </a:prstGeom>
          <a:noFill/>
        </p:spPr>
        <p:txBody>
          <a:bodyPr wrap="square">
            <a:spAutoFit/>
          </a:bodyPr>
          <a:lstStyle/>
          <a:p>
            <a:r>
              <a:rPr lang="en-US" b="1" dirty="0"/>
              <a:t>Scenario #1</a:t>
            </a:r>
          </a:p>
          <a:p>
            <a:pPr marL="285750" indent="-285750">
              <a:buFont typeface="Arial" panose="020B0604020202020204" pitchFamily="34" charset="0"/>
              <a:buChar char="•"/>
            </a:pPr>
            <a:r>
              <a:rPr lang="en-US" dirty="0"/>
              <a:t>The ticket price increase is negative.</a:t>
            </a:r>
          </a:p>
          <a:p>
            <a:pPr marL="285750" indent="-285750">
              <a:buFont typeface="Arial" panose="020B0604020202020204" pitchFamily="34" charset="0"/>
              <a:buChar char="•"/>
            </a:pPr>
            <a:r>
              <a:rPr lang="en-US" dirty="0"/>
              <a:t>Closing one run makes no difference.</a:t>
            </a:r>
          </a:p>
          <a:p>
            <a:pPr marL="285750" indent="-285750">
              <a:buFont typeface="Arial" panose="020B0604020202020204" pitchFamily="34" charset="0"/>
              <a:buChar char="•"/>
            </a:pPr>
            <a:r>
              <a:rPr lang="en-US" dirty="0"/>
              <a:t>Closing 2 and 3 successively reduces support for ticket price and so revenue</a:t>
            </a:r>
          </a:p>
          <a:p>
            <a:pPr marL="285750" indent="-285750">
              <a:buFont typeface="Arial" panose="020B0604020202020204" pitchFamily="34" charset="0"/>
              <a:buChar char="•"/>
            </a:pPr>
            <a:r>
              <a:rPr lang="en-US" dirty="0"/>
              <a:t>There is no further loss in the ticket price by closing 4 or 5 runs compared to 3 runs. </a:t>
            </a:r>
          </a:p>
          <a:p>
            <a:pPr marL="285750" indent="-285750">
              <a:buFont typeface="Arial" panose="020B0604020202020204" pitchFamily="34" charset="0"/>
              <a:buChar char="•"/>
            </a:pPr>
            <a:r>
              <a:rPr lang="en-US" dirty="0"/>
              <a:t>A large drop in ticket price or revenue will be caused if closing 6 or more runs.</a:t>
            </a:r>
          </a:p>
        </p:txBody>
      </p:sp>
      <p:sp>
        <p:nvSpPr>
          <p:cNvPr id="9" name="TextBox 8">
            <a:extLst>
              <a:ext uri="{FF2B5EF4-FFF2-40B4-BE49-F238E27FC236}">
                <a16:creationId xmlns:a16="http://schemas.microsoft.com/office/drawing/2014/main" id="{6AEA8D69-7E37-48ED-BAFE-85D51268864C}"/>
              </a:ext>
            </a:extLst>
          </p:cNvPr>
          <p:cNvSpPr txBox="1"/>
          <p:nvPr/>
        </p:nvSpPr>
        <p:spPr>
          <a:xfrm>
            <a:off x="679269" y="5808618"/>
            <a:ext cx="4371702" cy="369332"/>
          </a:xfrm>
          <a:prstGeom prst="rect">
            <a:avLst/>
          </a:prstGeom>
          <a:noFill/>
        </p:spPr>
        <p:txBody>
          <a:bodyPr wrap="square">
            <a:spAutoFit/>
          </a:bodyPr>
          <a:lstStyle/>
          <a:p>
            <a:pPr marL="285750" indent="-285750">
              <a:buFont typeface="Wingdings" panose="05000000000000000000" pitchFamily="2" charset="2"/>
              <a:buChar char="v"/>
            </a:pPr>
            <a:r>
              <a:rPr lang="en-US" dirty="0"/>
              <a:t>Closing runs will cut the operational cost </a:t>
            </a:r>
          </a:p>
        </p:txBody>
      </p:sp>
    </p:spTree>
    <p:extLst>
      <p:ext uri="{BB962C8B-B14F-4D97-AF65-F5344CB8AC3E}">
        <p14:creationId xmlns:p14="http://schemas.microsoft.com/office/powerpoint/2010/main" val="2647378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1066800" y="1500288"/>
            <a:ext cx="10058400" cy="565265"/>
          </a:xfrm>
        </p:spPr>
        <p:txBody>
          <a:bodyPr>
            <a:normAutofit/>
          </a:bodyPr>
          <a:lstStyle/>
          <a:p>
            <a:r>
              <a:rPr lang="en-US" dirty="0"/>
              <a:t>Summary and conclusion</a:t>
            </a:r>
          </a:p>
        </p:txBody>
      </p:sp>
      <p:sp>
        <p:nvSpPr>
          <p:cNvPr id="40" name="Content Placeholder 28">
            <a:extLst>
              <a:ext uri="{FF2B5EF4-FFF2-40B4-BE49-F238E27FC236}">
                <a16:creationId xmlns:a16="http://schemas.microsoft.com/office/drawing/2014/main" id="{DA2C1685-839D-BB46-B1E8-A38664748DCC}"/>
              </a:ext>
            </a:extLst>
          </p:cNvPr>
          <p:cNvSpPr>
            <a:spLocks noGrp="1"/>
          </p:cNvSpPr>
          <p:nvPr>
            <p:ph idx="16"/>
          </p:nvPr>
        </p:nvSpPr>
        <p:spPr>
          <a:xfrm>
            <a:off x="1657183" y="2411516"/>
            <a:ext cx="8227046" cy="274320"/>
          </a:xfrm>
        </p:spPr>
        <p:txBody>
          <a:bodyPr/>
          <a:lstStyle/>
          <a:p>
            <a:r>
              <a:rPr lang="en-US" dirty="0"/>
              <a:t>Project summary </a:t>
            </a:r>
          </a:p>
        </p:txBody>
      </p:sp>
      <p:sp>
        <p:nvSpPr>
          <p:cNvPr id="38" name="Content Placeholder 3">
            <a:extLst>
              <a:ext uri="{FF2B5EF4-FFF2-40B4-BE49-F238E27FC236}">
                <a16:creationId xmlns:a16="http://schemas.microsoft.com/office/drawing/2014/main" id="{032280DC-AEF9-204E-A92B-A433E91E435C}"/>
              </a:ext>
            </a:extLst>
          </p:cNvPr>
          <p:cNvSpPr>
            <a:spLocks noGrp="1"/>
          </p:cNvSpPr>
          <p:nvPr>
            <p:ph idx="1"/>
          </p:nvPr>
        </p:nvSpPr>
        <p:spPr>
          <a:xfrm>
            <a:off x="1657183" y="2707071"/>
            <a:ext cx="8967274" cy="3120406"/>
          </a:xfrm>
        </p:spPr>
        <p:txBody>
          <a:bodyPr vert="horz" lIns="91440" tIns="45720" rIns="91440" bIns="45720" rtlCol="0" anchor="t">
            <a:spAutoFit/>
          </a:bodyPr>
          <a:lstStyle/>
          <a:p>
            <a:r>
              <a:rPr lang="en-US" dirty="0"/>
              <a:t>The developed random forest model suggests increasing the ticket price from $81.00 to $82.99. This action can increase the revenue by 3.47 million, which can cover the additional operational cost of the new chair lift. The Big Mountain Resort can adopt the following measures to support the price lifting. (a). increasing the vertical drop by adding a run to a point 150 feet lower down. (b) installing an additional chair lift to bring skiers back up. </a:t>
            </a:r>
          </a:p>
          <a:p>
            <a:endParaRPr lang="en-US" dirty="0"/>
          </a:p>
          <a:p>
            <a:pPr marL="285750" indent="-285750">
              <a:buFont typeface="Arial" panose="020B0604020202020204" pitchFamily="34" charset="0"/>
              <a:buChar char="•"/>
            </a:pPr>
            <a:r>
              <a:rPr lang="en-US" dirty="0"/>
              <a:t>The proposed solution meets the success criteria. Considering one more chair lit is added, the increased revenue is still higher than the operational cost of two chair lifts.</a:t>
            </a:r>
          </a:p>
          <a:p>
            <a:pPr marL="285750" indent="-285750">
              <a:buFont typeface="Arial" panose="020B0604020202020204" pitchFamily="34" charset="0"/>
              <a:buChar char="•"/>
            </a:pPr>
            <a:r>
              <a:rPr lang="en-US" dirty="0"/>
              <a:t>If the operational cost of runs are given, we may further optimize the number of runs. </a:t>
            </a:r>
          </a:p>
          <a:p>
            <a:pPr marL="285750" indent="-285750">
              <a:buFont typeface="Arial" panose="020B0604020202020204" pitchFamily="34" charset="0"/>
              <a:buChar char="•"/>
            </a:pPr>
            <a:r>
              <a:rPr lang="en-US" dirty="0"/>
              <a:t>If the operational cost of other facilities are available, the model can be updated for new recommendations.</a:t>
            </a:r>
          </a:p>
        </p:txBody>
      </p:sp>
      <p:sp>
        <p:nvSpPr>
          <p:cNvPr id="6" name="Footer Placeholder 5">
            <a:extLst>
              <a:ext uri="{FF2B5EF4-FFF2-40B4-BE49-F238E27FC236}">
                <a16:creationId xmlns:a16="http://schemas.microsoft.com/office/drawing/2014/main" id="{595F4C2B-CB37-4281-A527-07A09A21A053}"/>
              </a:ext>
            </a:extLst>
          </p:cNvPr>
          <p:cNvSpPr>
            <a:spLocks noGrp="1"/>
          </p:cNvSpPr>
          <p:nvPr>
            <p:ph type="ftr" sz="quarter" idx="11"/>
          </p:nvPr>
        </p:nvSpPr>
        <p:spPr>
          <a:xfrm>
            <a:off x="4038600" y="6356350"/>
            <a:ext cx="4114800" cy="365125"/>
          </a:xfrm>
        </p:spPr>
        <p:txBody>
          <a:bodyPr/>
          <a:lstStyle/>
          <a:p>
            <a:r>
              <a:rPr lang="en-US" dirty="0"/>
              <a:t>Big Mountain Resort Project</a:t>
            </a:r>
          </a:p>
        </p:txBody>
      </p:sp>
      <p:sp>
        <p:nvSpPr>
          <p:cNvPr id="7" name="Slide Number Placeholder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
        <p:nvSpPr>
          <p:cNvPr id="34" name="Content Placeholder 28">
            <a:extLst>
              <a:ext uri="{FF2B5EF4-FFF2-40B4-BE49-F238E27FC236}">
                <a16:creationId xmlns:a16="http://schemas.microsoft.com/office/drawing/2014/main" id="{AE3533BE-F1AC-47BB-8C50-8BD6DB2AAE6B}"/>
              </a:ext>
            </a:extLst>
          </p:cNvPr>
          <p:cNvSpPr txBox="1">
            <a:spLocks/>
          </p:cNvSpPr>
          <p:nvPr/>
        </p:nvSpPr>
        <p:spPr>
          <a:xfrm>
            <a:off x="1657183" y="4035446"/>
            <a:ext cx="8227046" cy="274320"/>
          </a:xfrm>
          <a:prstGeom prst="rect">
            <a:avLst/>
          </a:prstGeom>
        </p:spPr>
        <p:txBody>
          <a:bodyPr vert="horz" lIns="91440" tIns="45720" rIns="91440" bIns="45720" rtlCol="0">
            <a:noAutofit/>
          </a:bodyPr>
          <a:lstStyle>
            <a:lvl1pPr marL="0" indent="0" algn="l" defTabSz="914400" rtl="0" eaLnBrk="1" latinLnBrk="0" hangingPunct="1">
              <a:lnSpc>
                <a:spcPts val="2200"/>
              </a:lnSpc>
              <a:spcBef>
                <a:spcPts val="1000"/>
              </a:spcBef>
              <a:buFont typeface="Arial" panose="020B0604020202020204" pitchFamily="34" charset="0"/>
              <a:buNone/>
              <a:defRPr sz="1800" kern="1200">
                <a:solidFill>
                  <a:schemeClr val="accent3">
                    <a:lumMod val="50000"/>
                  </a:schemeClr>
                </a:solidFill>
                <a:latin typeface="+mj-lt"/>
                <a:ea typeface="+mn-ea"/>
                <a:cs typeface="+mn-cs"/>
              </a:defRPr>
            </a:lvl1pPr>
            <a:lvl2pPr marL="4572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Conclusion &amp; suggestions</a:t>
            </a:r>
          </a:p>
        </p:txBody>
      </p:sp>
    </p:spTree>
    <p:extLst>
      <p:ext uri="{BB962C8B-B14F-4D97-AF65-F5344CB8AC3E}">
        <p14:creationId xmlns:p14="http://schemas.microsoft.com/office/powerpoint/2010/main" val="43778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4724400" y="2450592"/>
            <a:ext cx="2743200" cy="640080"/>
          </a:xfrm>
        </p:spPr>
        <p:txBody>
          <a:bodyPr>
            <a:normAutofit/>
          </a:bodyPr>
          <a:lstStyle/>
          <a:p>
            <a:r>
              <a:rPr lang="en-US" dirty="0"/>
              <a:t>Thank you</a:t>
            </a:r>
          </a:p>
        </p:txBody>
      </p:sp>
      <p:sp>
        <p:nvSpPr>
          <p:cNvPr id="4" name="Date Placeholder 3">
            <a:extLst>
              <a:ext uri="{FF2B5EF4-FFF2-40B4-BE49-F238E27FC236}">
                <a16:creationId xmlns:a16="http://schemas.microsoft.com/office/drawing/2014/main" id="{0020C547-CAAA-4F67-8DFD-712B97B120CC}"/>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D3D15052-8236-4F49-9521-4C0E2B4F4D0C}"/>
              </a:ext>
            </a:extLst>
          </p:cNvPr>
          <p:cNvSpPr>
            <a:spLocks noGrp="1"/>
          </p:cNvSpPr>
          <p:nvPr>
            <p:ph type="ftr" sz="quarter" idx="11"/>
          </p:nvPr>
        </p:nvSpPr>
        <p:spPr>
          <a:xfrm>
            <a:off x="4038600" y="6356350"/>
            <a:ext cx="4114800" cy="365125"/>
          </a:xfrm>
        </p:spPr>
        <p:txBody>
          <a:bodyPr/>
          <a:lstStyle/>
          <a:p>
            <a:r>
              <a:rPr lang="en-US" dirty="0"/>
              <a:t>Big Mountain Resort Project</a:t>
            </a:r>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2271433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714980"/>
            <a:ext cx="10515600" cy="640080"/>
          </a:xfrm>
        </p:spPr>
        <p:txBody>
          <a:bodyPr>
            <a:normAutofit/>
          </a:bodyPr>
          <a:lstStyle/>
          <a:p>
            <a:pPr algn="ctr"/>
            <a:r>
              <a:rPr lang="en-US" dirty="0"/>
              <a:t>Outline</a:t>
            </a:r>
          </a:p>
        </p:txBody>
      </p:sp>
      <p:sp>
        <p:nvSpPr>
          <p:cNvPr id="7" name="Text Placeholder 6">
            <a:extLst>
              <a:ext uri="{FF2B5EF4-FFF2-40B4-BE49-F238E27FC236}">
                <a16:creationId xmlns:a16="http://schemas.microsoft.com/office/drawing/2014/main" id="{AC6715B5-2190-4A3A-B45B-26A2669D1708}"/>
              </a:ext>
            </a:extLst>
          </p:cNvPr>
          <p:cNvSpPr>
            <a:spLocks noGrp="1"/>
          </p:cNvSpPr>
          <p:nvPr>
            <p:ph type="body" idx="1"/>
          </p:nvPr>
        </p:nvSpPr>
        <p:spPr>
          <a:xfrm>
            <a:off x="1980611" y="1765627"/>
            <a:ext cx="8445979" cy="3326745"/>
          </a:xfrm>
        </p:spPr>
        <p:txBody>
          <a:bodyPr anchor="ctr" anchorCtr="0">
            <a:spAutoFit/>
          </a:bodyPr>
          <a:lstStyle/>
          <a:p>
            <a:pPr marL="342900" indent="-342900">
              <a:lnSpc>
                <a:spcPct val="200000"/>
              </a:lnSpc>
              <a:buFont typeface="Arial" panose="020B0604020202020204" pitchFamily="34" charset="0"/>
              <a:buChar char="•"/>
            </a:pPr>
            <a:r>
              <a:rPr lang="en-US" sz="2400" b="1" dirty="0"/>
              <a:t>Problem identification</a:t>
            </a:r>
          </a:p>
          <a:p>
            <a:pPr marL="342900" indent="-342900">
              <a:lnSpc>
                <a:spcPct val="200000"/>
              </a:lnSpc>
              <a:buFont typeface="Arial" panose="020B0604020202020204" pitchFamily="34" charset="0"/>
              <a:buChar char="•"/>
            </a:pPr>
            <a:r>
              <a:rPr lang="en-US" sz="2400" b="1" dirty="0"/>
              <a:t>Recommendation and key findings</a:t>
            </a:r>
          </a:p>
          <a:p>
            <a:pPr marL="342900" indent="-342900">
              <a:lnSpc>
                <a:spcPct val="200000"/>
              </a:lnSpc>
              <a:buFont typeface="Arial" panose="020B0604020202020204" pitchFamily="34" charset="0"/>
              <a:buChar char="•"/>
            </a:pPr>
            <a:r>
              <a:rPr lang="en-US" sz="2400" b="1" dirty="0"/>
              <a:t>Modeling results and analysis</a:t>
            </a:r>
          </a:p>
          <a:p>
            <a:pPr marL="342900" indent="-342900">
              <a:lnSpc>
                <a:spcPct val="200000"/>
              </a:lnSpc>
              <a:buFont typeface="Arial" panose="020B0604020202020204" pitchFamily="34" charset="0"/>
              <a:buChar char="•"/>
            </a:pPr>
            <a:r>
              <a:rPr lang="en-US" sz="2400" b="1" dirty="0"/>
              <a:t>Summary and conclusion</a:t>
            </a:r>
          </a:p>
        </p:txBody>
      </p:sp>
      <p:sp>
        <p:nvSpPr>
          <p:cNvPr id="3" name="Footer Placeholder 2">
            <a:extLst>
              <a:ext uri="{FF2B5EF4-FFF2-40B4-BE49-F238E27FC236}">
                <a16:creationId xmlns:a16="http://schemas.microsoft.com/office/drawing/2014/main" id="{D9897FF8-1BF8-4C19-8B7E-0B92E8151F37}"/>
              </a:ext>
            </a:extLst>
          </p:cNvPr>
          <p:cNvSpPr>
            <a:spLocks noGrp="1"/>
          </p:cNvSpPr>
          <p:nvPr>
            <p:ph type="ftr" sz="quarter" idx="11"/>
          </p:nvPr>
        </p:nvSpPr>
        <p:spPr>
          <a:xfrm>
            <a:off x="4038600" y="6356350"/>
            <a:ext cx="4114800" cy="365125"/>
          </a:xfrm>
        </p:spPr>
        <p:txBody>
          <a:bodyPr/>
          <a:lstStyle/>
          <a:p>
            <a:r>
              <a:rPr lang="en-US" dirty="0"/>
              <a:t>Big Mountain Resort Project</a:t>
            </a:r>
          </a:p>
        </p:txBody>
      </p:sp>
      <p:sp>
        <p:nvSpPr>
          <p:cNvPr id="5" name="Slide Number Placeholder 4">
            <a:extLst>
              <a:ext uri="{FF2B5EF4-FFF2-40B4-BE49-F238E27FC236}">
                <a16:creationId xmlns:a16="http://schemas.microsoft.com/office/drawing/2014/main" id="{3064F6DF-CF4C-4CB4-9EF7-54471D51073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4148895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714980"/>
            <a:ext cx="10515600" cy="640080"/>
          </a:xfrm>
        </p:spPr>
        <p:txBody>
          <a:bodyPr>
            <a:normAutofit/>
          </a:bodyPr>
          <a:lstStyle/>
          <a:p>
            <a:pPr algn="ctr"/>
            <a:r>
              <a:rPr lang="en-US" dirty="0"/>
              <a:t>Problem identification </a:t>
            </a:r>
          </a:p>
        </p:txBody>
      </p:sp>
      <p:sp>
        <p:nvSpPr>
          <p:cNvPr id="3" name="Footer Placeholder 2">
            <a:extLst>
              <a:ext uri="{FF2B5EF4-FFF2-40B4-BE49-F238E27FC236}">
                <a16:creationId xmlns:a16="http://schemas.microsoft.com/office/drawing/2014/main" id="{D9897FF8-1BF8-4C19-8B7E-0B92E8151F37}"/>
              </a:ext>
            </a:extLst>
          </p:cNvPr>
          <p:cNvSpPr>
            <a:spLocks noGrp="1"/>
          </p:cNvSpPr>
          <p:nvPr>
            <p:ph type="ftr" sz="quarter" idx="11"/>
          </p:nvPr>
        </p:nvSpPr>
        <p:spPr>
          <a:xfrm>
            <a:off x="4038600" y="6356350"/>
            <a:ext cx="4114800" cy="365125"/>
          </a:xfrm>
        </p:spPr>
        <p:txBody>
          <a:bodyPr/>
          <a:lstStyle/>
          <a:p>
            <a:r>
              <a:rPr lang="en-US" dirty="0"/>
              <a:t>Big Mountain Resort Project</a:t>
            </a:r>
          </a:p>
        </p:txBody>
      </p:sp>
      <p:sp>
        <p:nvSpPr>
          <p:cNvPr id="5" name="Slide Number Placeholder 4">
            <a:extLst>
              <a:ext uri="{FF2B5EF4-FFF2-40B4-BE49-F238E27FC236}">
                <a16:creationId xmlns:a16="http://schemas.microsoft.com/office/drawing/2014/main" id="{3064F6DF-CF4C-4CB4-9EF7-54471D51073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
        <p:nvSpPr>
          <p:cNvPr id="18" name="TextBox 17">
            <a:extLst>
              <a:ext uri="{FF2B5EF4-FFF2-40B4-BE49-F238E27FC236}">
                <a16:creationId xmlns:a16="http://schemas.microsoft.com/office/drawing/2014/main" id="{BB92C8E6-9743-43F0-80C8-E12AE358969A}"/>
              </a:ext>
            </a:extLst>
          </p:cNvPr>
          <p:cNvSpPr txBox="1"/>
          <p:nvPr/>
        </p:nvSpPr>
        <p:spPr>
          <a:xfrm>
            <a:off x="694660" y="1478340"/>
            <a:ext cx="6386624" cy="4524315"/>
          </a:xfrm>
          <a:prstGeom prst="rect">
            <a:avLst/>
          </a:prstGeom>
          <a:noFill/>
        </p:spPr>
        <p:txBody>
          <a:bodyPr wrap="square">
            <a:spAutoFit/>
          </a:bodyPr>
          <a:lstStyle/>
          <a:p>
            <a:r>
              <a:rPr lang="en-US" dirty="0"/>
              <a:t>Every year about 350,000 people ski or snowboard at </a:t>
            </a:r>
            <a:r>
              <a:rPr lang="en-US" b="1" dirty="0"/>
              <a:t>Big Mountain Resort (renamed as Whitefish Mountain Resort now),</a:t>
            </a:r>
            <a:r>
              <a:rPr lang="en-US" dirty="0"/>
              <a:t> a ski resort located in Montana. </a:t>
            </a:r>
          </a:p>
          <a:p>
            <a:endParaRPr lang="en-US" dirty="0"/>
          </a:p>
          <a:p>
            <a:r>
              <a:rPr lang="en-US" dirty="0"/>
              <a:t>Big Mountain Resort has recently installed an additional chair lift to help increase the distribution of visitors across the mountain. </a:t>
            </a:r>
            <a:r>
              <a:rPr lang="en-US" dirty="0">
                <a:solidFill>
                  <a:srgbClr val="FF0000"/>
                </a:solidFill>
              </a:rPr>
              <a:t>This additional chair increases their operating costs by $1,540,000 this season</a:t>
            </a:r>
            <a:r>
              <a:rPr lang="en-US" dirty="0"/>
              <a:t>. </a:t>
            </a:r>
          </a:p>
          <a:p>
            <a:endParaRPr lang="en-US" dirty="0"/>
          </a:p>
          <a:p>
            <a:r>
              <a:rPr lang="en-US" dirty="0"/>
              <a:t>The business wants some guidance on: </a:t>
            </a:r>
          </a:p>
          <a:p>
            <a:endParaRPr lang="en-US" dirty="0"/>
          </a:p>
          <a:p>
            <a:pPr marL="285750" indent="-285750">
              <a:buFont typeface="Arial" panose="020B0604020202020204" pitchFamily="34" charset="0"/>
              <a:buChar char="•"/>
            </a:pPr>
            <a:r>
              <a:rPr lang="en-US" b="1" dirty="0"/>
              <a:t>how to select a better value for their ticket price to cover the additional operating costs. </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changes that will either cut costs without undermining the ticket price or will support an even higher ticket price.</a:t>
            </a:r>
          </a:p>
        </p:txBody>
      </p:sp>
      <p:pic>
        <p:nvPicPr>
          <p:cNvPr id="25" name="Picture 24" descr="A group of people skiing on the snow&#10;&#10;Description automatically generated with medium confidence">
            <a:extLst>
              <a:ext uri="{FF2B5EF4-FFF2-40B4-BE49-F238E27FC236}">
                <a16:creationId xmlns:a16="http://schemas.microsoft.com/office/drawing/2014/main" id="{A72EEFCA-82FD-4A7D-930A-C5E2C46848B6}"/>
              </a:ext>
            </a:extLst>
          </p:cNvPr>
          <p:cNvPicPr>
            <a:picLocks noChangeAspect="1"/>
          </p:cNvPicPr>
          <p:nvPr/>
        </p:nvPicPr>
        <p:blipFill rotWithShape="1">
          <a:blip r:embed="rId2"/>
          <a:srcRect r="30326"/>
          <a:stretch/>
        </p:blipFill>
        <p:spPr>
          <a:xfrm>
            <a:off x="7176978" y="2123382"/>
            <a:ext cx="4462129" cy="3202172"/>
          </a:xfrm>
          <a:prstGeom prst="rect">
            <a:avLst/>
          </a:prstGeom>
        </p:spPr>
      </p:pic>
    </p:spTree>
    <p:extLst>
      <p:ext uri="{BB962C8B-B14F-4D97-AF65-F5344CB8AC3E}">
        <p14:creationId xmlns:p14="http://schemas.microsoft.com/office/powerpoint/2010/main" val="2412714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714980"/>
            <a:ext cx="10515600" cy="640080"/>
          </a:xfrm>
        </p:spPr>
        <p:txBody>
          <a:bodyPr>
            <a:normAutofit/>
          </a:bodyPr>
          <a:lstStyle/>
          <a:p>
            <a:pPr algn="ctr"/>
            <a:r>
              <a:rPr lang="en-US" dirty="0"/>
              <a:t>Problem identification </a:t>
            </a:r>
          </a:p>
        </p:txBody>
      </p:sp>
      <p:sp>
        <p:nvSpPr>
          <p:cNvPr id="3" name="Footer Placeholder 2">
            <a:extLst>
              <a:ext uri="{FF2B5EF4-FFF2-40B4-BE49-F238E27FC236}">
                <a16:creationId xmlns:a16="http://schemas.microsoft.com/office/drawing/2014/main" id="{D9897FF8-1BF8-4C19-8B7E-0B92E8151F37}"/>
              </a:ext>
            </a:extLst>
          </p:cNvPr>
          <p:cNvSpPr>
            <a:spLocks noGrp="1"/>
          </p:cNvSpPr>
          <p:nvPr>
            <p:ph type="ftr" sz="quarter" idx="11"/>
          </p:nvPr>
        </p:nvSpPr>
        <p:spPr>
          <a:xfrm>
            <a:off x="4038600" y="6356350"/>
            <a:ext cx="4114800" cy="365125"/>
          </a:xfrm>
        </p:spPr>
        <p:txBody>
          <a:bodyPr/>
          <a:lstStyle/>
          <a:p>
            <a:r>
              <a:rPr lang="en-US" dirty="0"/>
              <a:t>Big Mountain Resort Project</a:t>
            </a:r>
          </a:p>
        </p:txBody>
      </p:sp>
      <p:sp>
        <p:nvSpPr>
          <p:cNvPr id="5" name="Slide Number Placeholder 4">
            <a:extLst>
              <a:ext uri="{FF2B5EF4-FFF2-40B4-BE49-F238E27FC236}">
                <a16:creationId xmlns:a16="http://schemas.microsoft.com/office/drawing/2014/main" id="{3064F6DF-CF4C-4CB4-9EF7-54471D51073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
        <p:nvSpPr>
          <p:cNvPr id="18" name="TextBox 17">
            <a:extLst>
              <a:ext uri="{FF2B5EF4-FFF2-40B4-BE49-F238E27FC236}">
                <a16:creationId xmlns:a16="http://schemas.microsoft.com/office/drawing/2014/main" id="{BB92C8E6-9743-43F0-80C8-E12AE358969A}"/>
              </a:ext>
            </a:extLst>
          </p:cNvPr>
          <p:cNvSpPr txBox="1"/>
          <p:nvPr/>
        </p:nvSpPr>
        <p:spPr>
          <a:xfrm>
            <a:off x="694659" y="1478340"/>
            <a:ext cx="10774529" cy="4524315"/>
          </a:xfrm>
          <a:prstGeom prst="rect">
            <a:avLst/>
          </a:prstGeom>
          <a:noFill/>
        </p:spPr>
        <p:txBody>
          <a:bodyPr wrap="square">
            <a:spAutoFit/>
          </a:bodyPr>
          <a:lstStyle/>
          <a:p>
            <a:r>
              <a:rPr lang="en-US" altLang="zh-CN" b="1" dirty="0"/>
              <a:t>Problem statement</a:t>
            </a:r>
          </a:p>
          <a:p>
            <a:pPr marL="285750" indent="-285750">
              <a:buFont typeface="Arial" panose="020B0604020202020204" pitchFamily="34" charset="0"/>
              <a:buChar char="•"/>
            </a:pPr>
            <a:r>
              <a:rPr lang="en-US" dirty="0"/>
              <a:t>What opportunities exist for Big Mountain Resort increase the revenue by at least 1.54 million in this season by cutting cost or lifting the ticket price?</a:t>
            </a:r>
          </a:p>
          <a:p>
            <a:endParaRPr lang="en-US" dirty="0"/>
          </a:p>
          <a:p>
            <a:r>
              <a:rPr lang="en-US" b="1" dirty="0"/>
              <a:t>Criteria for success</a:t>
            </a:r>
          </a:p>
          <a:p>
            <a:pPr marL="285750" indent="-285750">
              <a:buFont typeface="Arial" panose="020B0604020202020204" pitchFamily="34" charset="0"/>
              <a:buChar char="•"/>
            </a:pPr>
            <a:r>
              <a:rPr lang="en-US" dirty="0"/>
              <a:t>The Big Mountain Resort increase the revenue by at least 1.54 million in this season.</a:t>
            </a:r>
          </a:p>
          <a:p>
            <a:endParaRPr lang="en-US" dirty="0"/>
          </a:p>
          <a:p>
            <a:r>
              <a:rPr lang="en-AU" b="1" dirty="0">
                <a:sym typeface="Arial"/>
              </a:rPr>
              <a:t>Scope of solution space </a:t>
            </a:r>
          </a:p>
          <a:p>
            <a:pPr marL="285750" marR="0" lvl="0" indent="-285750">
              <a:lnSpc>
                <a:spcPct val="100000"/>
              </a:lnSpc>
              <a:spcBef>
                <a:spcPts val="0"/>
              </a:spcBef>
              <a:spcAft>
                <a:spcPts val="0"/>
              </a:spcAft>
              <a:buFont typeface="Arial" panose="020B0604020202020204" pitchFamily="34" charset="0"/>
              <a:buChar char="•"/>
            </a:pPr>
            <a:r>
              <a:rPr lang="en-US" dirty="0">
                <a:sym typeface="Arial"/>
              </a:rPr>
              <a:t>The fucus will be primarily put on lifting ticket price or managing the operation of </a:t>
            </a:r>
            <a:r>
              <a:rPr lang="en-US" dirty="0"/>
              <a:t>chairlifts</a:t>
            </a:r>
            <a:r>
              <a:rPr lang="en-US" dirty="0">
                <a:sym typeface="Arial"/>
              </a:rPr>
              <a:t>.</a:t>
            </a:r>
          </a:p>
          <a:p>
            <a:endParaRPr lang="en-US" dirty="0"/>
          </a:p>
          <a:p>
            <a:r>
              <a:rPr lang="en-AU" b="1" dirty="0">
                <a:sym typeface="Arial"/>
              </a:rPr>
              <a:t>Constraints within solution space</a:t>
            </a:r>
          </a:p>
          <a:p>
            <a:pPr marL="285750" indent="-285750">
              <a:buFont typeface="Arial" panose="020B0604020202020204" pitchFamily="34" charset="0"/>
              <a:buChar char="•"/>
            </a:pPr>
            <a:r>
              <a:rPr lang="en-US" altLang="zh-CN" dirty="0"/>
              <a:t>Operational costs of facilities are not specified.</a:t>
            </a:r>
          </a:p>
          <a:p>
            <a:pPr marL="285750" marR="0" lvl="0" indent="-285750">
              <a:lnSpc>
                <a:spcPct val="100000"/>
              </a:lnSpc>
              <a:spcBef>
                <a:spcPts val="0"/>
              </a:spcBef>
              <a:spcAft>
                <a:spcPts val="0"/>
              </a:spcAft>
              <a:buFont typeface="Arial" panose="020B0604020202020204" pitchFamily="34" charset="0"/>
              <a:buChar char="•"/>
            </a:pPr>
            <a:r>
              <a:rPr lang="en-US" altLang="zh-CN" dirty="0"/>
              <a:t>There is no specific number of visitors and duration in the resort. </a:t>
            </a:r>
          </a:p>
          <a:p>
            <a:pPr marL="171450" marR="0" lvl="0" indent="-171450" algn="l" rtl="0">
              <a:lnSpc>
                <a:spcPct val="100000"/>
              </a:lnSpc>
              <a:spcBef>
                <a:spcPts val="0"/>
              </a:spcBef>
              <a:spcAft>
                <a:spcPts val="0"/>
              </a:spcAft>
              <a:buFont typeface="Arial" panose="020B0604020202020204" pitchFamily="34" charset="0"/>
              <a:buChar char="•"/>
            </a:pPr>
            <a:endParaRPr lang="en-US" altLang="zh-CN" sz="1800" i="0" u="none" strike="noStrike" cap="none" dirty="0">
              <a:solidFill>
                <a:srgbClr val="000000"/>
              </a:solidFill>
              <a:latin typeface="Arial"/>
              <a:ea typeface="Arial"/>
              <a:cs typeface="Arial"/>
              <a:sym typeface="Arial"/>
            </a:endParaRPr>
          </a:p>
          <a:p>
            <a:r>
              <a:rPr lang="en-AU" b="1" dirty="0"/>
              <a:t>Key</a:t>
            </a:r>
            <a:r>
              <a:rPr lang="en-AU" b="1" dirty="0">
                <a:sym typeface="Arial"/>
              </a:rPr>
              <a:t> data sources </a:t>
            </a:r>
          </a:p>
          <a:p>
            <a:pPr marL="285750" marR="0" lvl="0" indent="-285750">
              <a:lnSpc>
                <a:spcPct val="100000"/>
              </a:lnSpc>
              <a:spcBef>
                <a:spcPts val="0"/>
              </a:spcBef>
              <a:spcAft>
                <a:spcPts val="0"/>
              </a:spcAft>
              <a:buFont typeface="Arial" panose="020B0604020202020204" pitchFamily="34" charset="0"/>
              <a:buChar char="•"/>
            </a:pPr>
            <a:r>
              <a:rPr lang="en-US" altLang="zh-CN" dirty="0">
                <a:sym typeface="Arial"/>
              </a:rPr>
              <a:t>A single CSV file - containing information from 330 resorts  including Big Mountain Resort in the US </a:t>
            </a:r>
          </a:p>
        </p:txBody>
      </p:sp>
    </p:spTree>
    <p:extLst>
      <p:ext uri="{BB962C8B-B14F-4D97-AF65-F5344CB8AC3E}">
        <p14:creationId xmlns:p14="http://schemas.microsoft.com/office/powerpoint/2010/main" val="2046693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714980"/>
            <a:ext cx="10515600" cy="640080"/>
          </a:xfrm>
        </p:spPr>
        <p:txBody>
          <a:bodyPr>
            <a:normAutofit/>
          </a:bodyPr>
          <a:lstStyle/>
          <a:p>
            <a:pPr algn="ctr"/>
            <a:r>
              <a:rPr lang="en-US" dirty="0"/>
              <a:t>Recommendation and key findings</a:t>
            </a:r>
          </a:p>
        </p:txBody>
      </p:sp>
      <p:sp>
        <p:nvSpPr>
          <p:cNvPr id="3" name="Footer Placeholder 2">
            <a:extLst>
              <a:ext uri="{FF2B5EF4-FFF2-40B4-BE49-F238E27FC236}">
                <a16:creationId xmlns:a16="http://schemas.microsoft.com/office/drawing/2014/main" id="{D9897FF8-1BF8-4C19-8B7E-0B92E8151F37}"/>
              </a:ext>
            </a:extLst>
          </p:cNvPr>
          <p:cNvSpPr>
            <a:spLocks noGrp="1"/>
          </p:cNvSpPr>
          <p:nvPr>
            <p:ph type="ftr" sz="quarter" idx="11"/>
          </p:nvPr>
        </p:nvSpPr>
        <p:spPr>
          <a:xfrm>
            <a:off x="4038600" y="6356350"/>
            <a:ext cx="4114800" cy="365125"/>
          </a:xfrm>
        </p:spPr>
        <p:txBody>
          <a:bodyPr/>
          <a:lstStyle/>
          <a:p>
            <a:r>
              <a:rPr lang="en-US" dirty="0"/>
              <a:t>Big Mountain Resort Project</a:t>
            </a:r>
          </a:p>
        </p:txBody>
      </p:sp>
      <p:sp>
        <p:nvSpPr>
          <p:cNvPr id="5" name="Slide Number Placeholder 4">
            <a:extLst>
              <a:ext uri="{FF2B5EF4-FFF2-40B4-BE49-F238E27FC236}">
                <a16:creationId xmlns:a16="http://schemas.microsoft.com/office/drawing/2014/main" id="{3064F6DF-CF4C-4CB4-9EF7-54471D51073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
        <p:nvSpPr>
          <p:cNvPr id="19" name="TextBox 18">
            <a:extLst>
              <a:ext uri="{FF2B5EF4-FFF2-40B4-BE49-F238E27FC236}">
                <a16:creationId xmlns:a16="http://schemas.microsoft.com/office/drawing/2014/main" id="{BD7716D8-8EBC-4654-AB93-E53291117F91}"/>
              </a:ext>
            </a:extLst>
          </p:cNvPr>
          <p:cNvSpPr txBox="1"/>
          <p:nvPr/>
        </p:nvSpPr>
        <p:spPr>
          <a:xfrm>
            <a:off x="839788" y="1474989"/>
            <a:ext cx="4315686" cy="1477328"/>
          </a:xfrm>
          <a:prstGeom prst="rect">
            <a:avLst/>
          </a:prstGeom>
          <a:noFill/>
        </p:spPr>
        <p:txBody>
          <a:bodyPr wrap="square">
            <a:spAutoFit/>
          </a:bodyPr>
          <a:lstStyle/>
          <a:p>
            <a:r>
              <a:rPr lang="en-US" b="1" dirty="0"/>
              <a:t>Recommendation</a:t>
            </a:r>
          </a:p>
          <a:p>
            <a:pPr marL="285750" indent="-285750">
              <a:buFont typeface="Arial" panose="020B0604020202020204" pitchFamily="34" charset="0"/>
              <a:buChar char="•"/>
            </a:pPr>
            <a:r>
              <a:rPr lang="en-US" dirty="0"/>
              <a:t>increase the vertical drop by adding a run to a point 150 feet lower down and </a:t>
            </a:r>
          </a:p>
          <a:p>
            <a:pPr marL="285750" indent="-285750">
              <a:buFont typeface="Arial" panose="020B0604020202020204" pitchFamily="34" charset="0"/>
              <a:buChar char="•"/>
            </a:pPr>
            <a:r>
              <a:rPr lang="en-US" dirty="0"/>
              <a:t>install an additional chair lift to bring skiers back up. </a:t>
            </a:r>
          </a:p>
        </p:txBody>
      </p:sp>
      <p:sp>
        <p:nvSpPr>
          <p:cNvPr id="21" name="TextBox 20">
            <a:extLst>
              <a:ext uri="{FF2B5EF4-FFF2-40B4-BE49-F238E27FC236}">
                <a16:creationId xmlns:a16="http://schemas.microsoft.com/office/drawing/2014/main" id="{F1F7D5D2-9ED9-4B92-A3B9-8F4BB8E73AFA}"/>
              </a:ext>
            </a:extLst>
          </p:cNvPr>
          <p:cNvSpPr txBox="1"/>
          <p:nvPr/>
        </p:nvSpPr>
        <p:spPr>
          <a:xfrm>
            <a:off x="6592389" y="1751987"/>
            <a:ext cx="3300548" cy="1200329"/>
          </a:xfrm>
          <a:prstGeom prst="rect">
            <a:avLst/>
          </a:prstGeom>
          <a:noFill/>
        </p:spPr>
        <p:txBody>
          <a:bodyPr wrap="square">
            <a:spAutoFit/>
          </a:bodyPr>
          <a:lstStyle/>
          <a:p>
            <a:pPr marL="285750" indent="-285750">
              <a:buFont typeface="Arial" panose="020B0604020202020204" pitchFamily="34" charset="0"/>
              <a:buChar char="•"/>
            </a:pPr>
            <a:r>
              <a:rPr lang="en-US" b="1" dirty="0"/>
              <a:t>Adult weekend price:</a:t>
            </a:r>
          </a:p>
          <a:p>
            <a:r>
              <a:rPr lang="en-US" b="1" dirty="0"/>
              <a:t>      $81.00 increases to $82.99</a:t>
            </a:r>
          </a:p>
          <a:p>
            <a:pPr marL="285750" indent="-285750">
              <a:buFont typeface="Arial" panose="020B0604020202020204" pitchFamily="34" charset="0"/>
              <a:buChar char="•"/>
            </a:pPr>
            <a:r>
              <a:rPr lang="en-US" b="1" dirty="0"/>
              <a:t>Revenue increase : </a:t>
            </a:r>
          </a:p>
          <a:p>
            <a:r>
              <a:rPr lang="en-US" b="1" dirty="0"/>
              <a:t>      3.47 million</a:t>
            </a:r>
          </a:p>
        </p:txBody>
      </p:sp>
      <p:sp>
        <p:nvSpPr>
          <p:cNvPr id="20" name="Arrow: Right 19">
            <a:extLst>
              <a:ext uri="{FF2B5EF4-FFF2-40B4-BE49-F238E27FC236}">
                <a16:creationId xmlns:a16="http://schemas.microsoft.com/office/drawing/2014/main" id="{F5EBF5C8-AA56-4237-B45A-372E5D5D21F2}"/>
              </a:ext>
            </a:extLst>
          </p:cNvPr>
          <p:cNvSpPr/>
          <p:nvPr/>
        </p:nvSpPr>
        <p:spPr>
          <a:xfrm>
            <a:off x="5251269" y="2028986"/>
            <a:ext cx="1088571" cy="278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FC4E143-D458-4E06-A437-6A6FA195EC03}"/>
              </a:ext>
            </a:extLst>
          </p:cNvPr>
          <p:cNvSpPr txBox="1"/>
          <p:nvPr/>
        </p:nvSpPr>
        <p:spPr>
          <a:xfrm>
            <a:off x="839788" y="3169244"/>
            <a:ext cx="6096000" cy="369332"/>
          </a:xfrm>
          <a:prstGeom prst="rect">
            <a:avLst/>
          </a:prstGeom>
          <a:noFill/>
        </p:spPr>
        <p:txBody>
          <a:bodyPr wrap="square">
            <a:spAutoFit/>
          </a:bodyPr>
          <a:lstStyle/>
          <a:p>
            <a:r>
              <a:rPr lang="en-US" b="1" dirty="0"/>
              <a:t>key findings</a:t>
            </a:r>
          </a:p>
        </p:txBody>
      </p:sp>
      <p:pic>
        <p:nvPicPr>
          <p:cNvPr id="23" name="Picture 22">
            <a:extLst>
              <a:ext uri="{FF2B5EF4-FFF2-40B4-BE49-F238E27FC236}">
                <a16:creationId xmlns:a16="http://schemas.microsoft.com/office/drawing/2014/main" id="{92808DF9-274E-44F0-ABF2-7D7431F193C7}"/>
              </a:ext>
            </a:extLst>
          </p:cNvPr>
          <p:cNvPicPr>
            <a:picLocks noChangeAspect="1"/>
          </p:cNvPicPr>
          <p:nvPr/>
        </p:nvPicPr>
        <p:blipFill>
          <a:blip r:embed="rId2"/>
          <a:stretch>
            <a:fillRect/>
          </a:stretch>
        </p:blipFill>
        <p:spPr>
          <a:xfrm>
            <a:off x="6592389" y="4142867"/>
            <a:ext cx="4357132" cy="2377698"/>
          </a:xfrm>
          <a:prstGeom prst="rect">
            <a:avLst/>
          </a:prstGeom>
        </p:spPr>
      </p:pic>
      <p:sp>
        <p:nvSpPr>
          <p:cNvPr id="28" name="TextBox 27">
            <a:extLst>
              <a:ext uri="{FF2B5EF4-FFF2-40B4-BE49-F238E27FC236}">
                <a16:creationId xmlns:a16="http://schemas.microsoft.com/office/drawing/2014/main" id="{73F89D1C-35DB-4D7D-BACD-B7215F4063DD}"/>
              </a:ext>
            </a:extLst>
          </p:cNvPr>
          <p:cNvSpPr txBox="1"/>
          <p:nvPr/>
        </p:nvSpPr>
        <p:spPr>
          <a:xfrm>
            <a:off x="839788" y="3607618"/>
            <a:ext cx="5386841" cy="369332"/>
          </a:xfrm>
          <a:prstGeom prst="rect">
            <a:avLst/>
          </a:prstGeom>
          <a:noFill/>
        </p:spPr>
        <p:txBody>
          <a:bodyPr wrap="square">
            <a:spAutoFit/>
          </a:bodyPr>
          <a:lstStyle/>
          <a:p>
            <a:pPr marL="285750" indent="-285750">
              <a:buFont typeface="Wingdings" panose="05000000000000000000" pitchFamily="2" charset="2"/>
              <a:buChar char="Ø"/>
            </a:pPr>
            <a:r>
              <a:rPr lang="en-US" dirty="0"/>
              <a:t>8 important features related to the ticket price. </a:t>
            </a:r>
          </a:p>
        </p:txBody>
      </p:sp>
      <p:sp>
        <p:nvSpPr>
          <p:cNvPr id="29" name="TextBox 28">
            <a:extLst>
              <a:ext uri="{FF2B5EF4-FFF2-40B4-BE49-F238E27FC236}">
                <a16:creationId xmlns:a16="http://schemas.microsoft.com/office/drawing/2014/main" id="{D440679E-0D87-41E3-97B2-AC93DD7A833A}"/>
              </a:ext>
            </a:extLst>
          </p:cNvPr>
          <p:cNvSpPr txBox="1"/>
          <p:nvPr/>
        </p:nvSpPr>
        <p:spPr>
          <a:xfrm>
            <a:off x="839788" y="4019362"/>
            <a:ext cx="4569823" cy="2123658"/>
          </a:xfrm>
          <a:prstGeom prst="rect">
            <a:avLst/>
          </a:prstGeom>
          <a:noFill/>
        </p:spPr>
        <p:txBody>
          <a:bodyPr wrap="square">
            <a:spAutoFit/>
          </a:bodyPr>
          <a:lstStyle/>
          <a:p>
            <a:pPr marL="514350" indent="-227013">
              <a:buFont typeface="Courier New" panose="02070309020205020404" pitchFamily="49" charset="0"/>
              <a:buChar char="o"/>
            </a:pPr>
            <a:r>
              <a:rPr lang="en-US" sz="1600" dirty="0"/>
              <a:t>Vertical drop</a:t>
            </a:r>
          </a:p>
          <a:p>
            <a:pPr marL="514350" indent="-227013">
              <a:buFont typeface="Courier New" panose="02070309020205020404" pitchFamily="49" charset="0"/>
              <a:buChar char="o"/>
            </a:pPr>
            <a:r>
              <a:rPr lang="en-US" sz="1600" dirty="0"/>
              <a:t>Snow making acres</a:t>
            </a:r>
          </a:p>
          <a:p>
            <a:pPr marL="514350" indent="-227013">
              <a:buFont typeface="Courier New" panose="02070309020205020404" pitchFamily="49" charset="0"/>
              <a:buChar char="o"/>
            </a:pPr>
            <a:r>
              <a:rPr lang="en-US" sz="1600" dirty="0"/>
              <a:t>Total chairs</a:t>
            </a:r>
          </a:p>
          <a:p>
            <a:pPr marL="514350" indent="-227013">
              <a:buFont typeface="Courier New" panose="02070309020205020404" pitchFamily="49" charset="0"/>
              <a:buChar char="o"/>
            </a:pPr>
            <a:r>
              <a:rPr lang="en-US" sz="1600" dirty="0"/>
              <a:t>Fast Quads</a:t>
            </a:r>
          </a:p>
          <a:p>
            <a:pPr marL="514350" indent="-227013">
              <a:buFont typeface="Courier New" panose="02070309020205020404" pitchFamily="49" charset="0"/>
              <a:buChar char="o"/>
            </a:pPr>
            <a:r>
              <a:rPr lang="en-US" sz="1600" dirty="0"/>
              <a:t>Runs</a:t>
            </a:r>
          </a:p>
          <a:p>
            <a:pPr marL="514350" indent="-227013">
              <a:buFont typeface="Courier New" panose="02070309020205020404" pitchFamily="49" charset="0"/>
              <a:buChar char="o"/>
            </a:pPr>
            <a:r>
              <a:rPr lang="en-US" sz="1600" dirty="0"/>
              <a:t>Longest Run miles</a:t>
            </a:r>
          </a:p>
          <a:p>
            <a:pPr marL="514350" indent="-227013">
              <a:buFont typeface="Courier New" panose="02070309020205020404" pitchFamily="49" charset="0"/>
              <a:buChar char="o"/>
            </a:pPr>
            <a:r>
              <a:rPr lang="en-US" sz="1600" dirty="0"/>
              <a:t>trams</a:t>
            </a:r>
          </a:p>
          <a:p>
            <a:pPr marL="514350" indent="-227013">
              <a:buFont typeface="Courier New" panose="02070309020205020404" pitchFamily="49" charset="0"/>
              <a:buChar char="o"/>
            </a:pPr>
            <a:r>
              <a:rPr lang="en-US" sz="1600" dirty="0"/>
              <a:t>Skiable Terrain acres</a:t>
            </a:r>
          </a:p>
        </p:txBody>
      </p:sp>
      <p:sp>
        <p:nvSpPr>
          <p:cNvPr id="31" name="TextBox 30">
            <a:extLst>
              <a:ext uri="{FF2B5EF4-FFF2-40B4-BE49-F238E27FC236}">
                <a16:creationId xmlns:a16="http://schemas.microsoft.com/office/drawing/2014/main" id="{E61AD73E-ED50-4230-BE67-86A17A758064}"/>
              </a:ext>
            </a:extLst>
          </p:cNvPr>
          <p:cNvSpPr txBox="1"/>
          <p:nvPr/>
        </p:nvSpPr>
        <p:spPr>
          <a:xfrm>
            <a:off x="6226629" y="3601731"/>
            <a:ext cx="5878285" cy="369332"/>
          </a:xfrm>
          <a:prstGeom prst="rect">
            <a:avLst/>
          </a:prstGeom>
          <a:noFill/>
        </p:spPr>
        <p:txBody>
          <a:bodyPr wrap="square">
            <a:spAutoFit/>
          </a:bodyPr>
          <a:lstStyle/>
          <a:p>
            <a:pPr marL="285750" indent="-285750">
              <a:buFont typeface="Wingdings" panose="05000000000000000000" pitchFamily="2" charset="2"/>
              <a:buChar char="Ø"/>
            </a:pPr>
            <a:r>
              <a:rPr lang="en-US" dirty="0"/>
              <a:t>Model predicted price is much higher than current price</a:t>
            </a:r>
          </a:p>
        </p:txBody>
      </p:sp>
      <p:cxnSp>
        <p:nvCxnSpPr>
          <p:cNvPr id="33" name="Straight Connector 32">
            <a:extLst>
              <a:ext uri="{FF2B5EF4-FFF2-40B4-BE49-F238E27FC236}">
                <a16:creationId xmlns:a16="http://schemas.microsoft.com/office/drawing/2014/main" id="{82A8E6BF-77EE-4F44-AF75-CAE1CBA4ADB8}"/>
              </a:ext>
            </a:extLst>
          </p:cNvPr>
          <p:cNvCxnSpPr>
            <a:cxnSpLocks/>
          </p:cNvCxnSpPr>
          <p:nvPr/>
        </p:nvCxnSpPr>
        <p:spPr>
          <a:xfrm flipH="1">
            <a:off x="8858045" y="4248062"/>
            <a:ext cx="0" cy="2108288"/>
          </a:xfrm>
          <a:prstGeom prst="line">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B3474E4-098C-48C8-92CA-3FCAA43BA90E}"/>
              </a:ext>
            </a:extLst>
          </p:cNvPr>
          <p:cNvSpPr txBox="1"/>
          <p:nvPr/>
        </p:nvSpPr>
        <p:spPr>
          <a:xfrm>
            <a:off x="8858046" y="5031366"/>
            <a:ext cx="1757704" cy="584775"/>
          </a:xfrm>
          <a:prstGeom prst="rect">
            <a:avLst/>
          </a:prstGeom>
          <a:noFill/>
        </p:spPr>
        <p:txBody>
          <a:bodyPr wrap="square">
            <a:spAutoFit/>
          </a:bodyPr>
          <a:lstStyle/>
          <a:p>
            <a:r>
              <a:rPr lang="en-US" sz="1600" b="1" dirty="0"/>
              <a:t>Model predicted </a:t>
            </a:r>
          </a:p>
          <a:p>
            <a:r>
              <a:rPr lang="en-US" sz="1600" b="1" dirty="0"/>
              <a:t>price $95.87 </a:t>
            </a:r>
          </a:p>
        </p:txBody>
      </p:sp>
      <p:sp>
        <p:nvSpPr>
          <p:cNvPr id="37" name="Rectangle 36">
            <a:extLst>
              <a:ext uri="{FF2B5EF4-FFF2-40B4-BE49-F238E27FC236}">
                <a16:creationId xmlns:a16="http://schemas.microsoft.com/office/drawing/2014/main" id="{A5BCB760-1138-4D8E-9744-B4DE68B809AE}"/>
              </a:ext>
            </a:extLst>
          </p:cNvPr>
          <p:cNvSpPr/>
          <p:nvPr/>
        </p:nvSpPr>
        <p:spPr>
          <a:xfrm>
            <a:off x="6592389" y="1751987"/>
            <a:ext cx="3082834" cy="1245453"/>
          </a:xfrm>
          <a:prstGeom prst="rect">
            <a:avLst/>
          </a:prstGeom>
          <a:solidFill>
            <a:srgbClr val="F2E6D8">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464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714980"/>
            <a:ext cx="10515600" cy="640080"/>
          </a:xfrm>
        </p:spPr>
        <p:txBody>
          <a:bodyPr>
            <a:normAutofit/>
          </a:bodyPr>
          <a:lstStyle/>
          <a:p>
            <a:pPr algn="ctr"/>
            <a:r>
              <a:rPr lang="en-US" dirty="0"/>
              <a:t>Modeling results and analysis</a:t>
            </a:r>
          </a:p>
        </p:txBody>
      </p:sp>
      <p:sp>
        <p:nvSpPr>
          <p:cNvPr id="3" name="Footer Placeholder 2">
            <a:extLst>
              <a:ext uri="{FF2B5EF4-FFF2-40B4-BE49-F238E27FC236}">
                <a16:creationId xmlns:a16="http://schemas.microsoft.com/office/drawing/2014/main" id="{D9897FF8-1BF8-4C19-8B7E-0B92E8151F37}"/>
              </a:ext>
            </a:extLst>
          </p:cNvPr>
          <p:cNvSpPr>
            <a:spLocks noGrp="1"/>
          </p:cNvSpPr>
          <p:nvPr>
            <p:ph type="ftr" sz="quarter" idx="11"/>
          </p:nvPr>
        </p:nvSpPr>
        <p:spPr>
          <a:xfrm>
            <a:off x="4038600" y="6356350"/>
            <a:ext cx="4114800" cy="365125"/>
          </a:xfrm>
        </p:spPr>
        <p:txBody>
          <a:bodyPr/>
          <a:lstStyle/>
          <a:p>
            <a:r>
              <a:rPr lang="en-US" dirty="0"/>
              <a:t>Big Mountain Resort Project</a:t>
            </a:r>
          </a:p>
        </p:txBody>
      </p:sp>
      <p:sp>
        <p:nvSpPr>
          <p:cNvPr id="5" name="Slide Number Placeholder 4">
            <a:extLst>
              <a:ext uri="{FF2B5EF4-FFF2-40B4-BE49-F238E27FC236}">
                <a16:creationId xmlns:a16="http://schemas.microsoft.com/office/drawing/2014/main" id="{3064F6DF-CF4C-4CB4-9EF7-54471D51073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graphicFrame>
        <p:nvGraphicFramePr>
          <p:cNvPr id="2" name="Table 1">
            <a:extLst>
              <a:ext uri="{FF2B5EF4-FFF2-40B4-BE49-F238E27FC236}">
                <a16:creationId xmlns:a16="http://schemas.microsoft.com/office/drawing/2014/main" id="{0FA12AD6-BC64-4554-A694-6326E10F2824}"/>
              </a:ext>
            </a:extLst>
          </p:cNvPr>
          <p:cNvGraphicFramePr>
            <a:graphicFrameLocks noGrp="1"/>
          </p:cNvGraphicFramePr>
          <p:nvPr>
            <p:extLst>
              <p:ext uri="{D42A27DB-BD31-4B8C-83A1-F6EECF244321}">
                <p14:modId xmlns:p14="http://schemas.microsoft.com/office/powerpoint/2010/main" val="896018472"/>
              </p:ext>
            </p:extLst>
          </p:nvPr>
        </p:nvGraphicFramePr>
        <p:xfrm>
          <a:off x="1664925" y="3536545"/>
          <a:ext cx="8454435" cy="1527480"/>
        </p:xfrm>
        <a:graphic>
          <a:graphicData uri="http://schemas.openxmlformats.org/drawingml/2006/table">
            <a:tbl>
              <a:tblPr firstRow="1" firstCol="1" bandRow="1">
                <a:tableStyleId>{6E25E649-3F16-4E02-A733-19D2CDBF48F0}</a:tableStyleId>
              </a:tblPr>
              <a:tblGrid>
                <a:gridCol w="3738940">
                  <a:extLst>
                    <a:ext uri="{9D8B030D-6E8A-4147-A177-3AD203B41FA5}">
                      <a16:colId xmlns:a16="http://schemas.microsoft.com/office/drawing/2014/main" val="2284744590"/>
                    </a:ext>
                  </a:extLst>
                </a:gridCol>
                <a:gridCol w="1901570">
                  <a:extLst>
                    <a:ext uri="{9D8B030D-6E8A-4147-A177-3AD203B41FA5}">
                      <a16:colId xmlns:a16="http://schemas.microsoft.com/office/drawing/2014/main" val="2735917621"/>
                    </a:ext>
                  </a:extLst>
                </a:gridCol>
                <a:gridCol w="2813925">
                  <a:extLst>
                    <a:ext uri="{9D8B030D-6E8A-4147-A177-3AD203B41FA5}">
                      <a16:colId xmlns:a16="http://schemas.microsoft.com/office/drawing/2014/main" val="3387540191"/>
                    </a:ext>
                  </a:extLst>
                </a:gridCol>
              </a:tblGrid>
              <a:tr h="305496">
                <a:tc>
                  <a:txBody>
                    <a:bodyPr/>
                    <a:lstStyle/>
                    <a:p>
                      <a:pPr marL="0" marR="0" algn="ctr">
                        <a:lnSpc>
                          <a:spcPct val="107000"/>
                        </a:lnSpc>
                        <a:spcBef>
                          <a:spcPts val="0"/>
                        </a:spcBef>
                        <a:spcAft>
                          <a:spcPts val="0"/>
                        </a:spcAft>
                      </a:pPr>
                      <a:r>
                        <a:rPr lang="en-US" sz="1600" dirty="0">
                          <a:solidFill>
                            <a:schemeClr val="tx1"/>
                          </a:solidFill>
                          <a:effectLst/>
                        </a:rPr>
                        <a:t> </a:t>
                      </a:r>
                      <a:endParaRPr lang="en-US" sz="12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solidFill>
                            <a:schemeClr val="tx1"/>
                          </a:solidFill>
                          <a:effectLst/>
                        </a:rPr>
                        <a:t>Linear model </a:t>
                      </a:r>
                      <a:endParaRPr lang="en-US" sz="12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solidFill>
                            <a:schemeClr val="tx1"/>
                          </a:solidFill>
                          <a:effectLst/>
                        </a:rPr>
                        <a:t>random forest regressor</a:t>
                      </a:r>
                      <a:endParaRPr lang="en-US" sz="12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32700267"/>
                  </a:ext>
                </a:extLst>
              </a:tr>
              <a:tr h="305496">
                <a:tc>
                  <a:txBody>
                    <a:bodyPr/>
                    <a:lstStyle/>
                    <a:p>
                      <a:pPr marL="0" marR="0">
                        <a:lnSpc>
                          <a:spcPct val="107000"/>
                        </a:lnSpc>
                        <a:spcBef>
                          <a:spcPts val="0"/>
                        </a:spcBef>
                        <a:spcAft>
                          <a:spcPts val="0"/>
                        </a:spcAft>
                      </a:pPr>
                      <a:r>
                        <a:rPr lang="en-US" sz="1600" dirty="0">
                          <a:solidFill>
                            <a:schemeClr val="tx1"/>
                          </a:solidFill>
                          <a:effectLst/>
                        </a:rPr>
                        <a:t>R</a:t>
                      </a:r>
                      <a:r>
                        <a:rPr lang="en-US" sz="1600" baseline="30000" dirty="0">
                          <a:solidFill>
                            <a:schemeClr val="tx1"/>
                          </a:solidFill>
                          <a:effectLst/>
                        </a:rPr>
                        <a:t>2</a:t>
                      </a:r>
                      <a:r>
                        <a:rPr lang="en-US" sz="1600" dirty="0">
                          <a:solidFill>
                            <a:schemeClr val="tx1"/>
                          </a:solidFill>
                          <a:effectLst/>
                        </a:rPr>
                        <a:t> mean</a:t>
                      </a:r>
                      <a:endParaRPr lang="en-US" sz="12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solidFill>
                            <a:schemeClr val="tx1"/>
                          </a:solidFill>
                          <a:effectLst/>
                        </a:rPr>
                        <a:t>0.63</a:t>
                      </a:r>
                      <a:endParaRPr lang="en-US" sz="12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solidFill>
                            <a:schemeClr val="tx1"/>
                          </a:solidFill>
                          <a:effectLst/>
                        </a:rPr>
                        <a:t>0.70</a:t>
                      </a:r>
                      <a:endParaRPr lang="en-US" sz="12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534846"/>
                  </a:ext>
                </a:extLst>
              </a:tr>
              <a:tr h="305496">
                <a:tc>
                  <a:txBody>
                    <a:bodyPr/>
                    <a:lstStyle/>
                    <a:p>
                      <a:pPr marL="0" marR="0">
                        <a:lnSpc>
                          <a:spcPct val="107000"/>
                        </a:lnSpc>
                        <a:spcBef>
                          <a:spcPts val="0"/>
                        </a:spcBef>
                        <a:spcAft>
                          <a:spcPts val="0"/>
                        </a:spcAft>
                      </a:pPr>
                      <a:r>
                        <a:rPr lang="en-US" sz="1600" dirty="0">
                          <a:solidFill>
                            <a:schemeClr val="tx1"/>
                          </a:solidFill>
                          <a:effectLst/>
                        </a:rPr>
                        <a:t>R</a:t>
                      </a:r>
                      <a:r>
                        <a:rPr lang="en-US" sz="1600" baseline="30000" dirty="0">
                          <a:solidFill>
                            <a:schemeClr val="tx1"/>
                          </a:solidFill>
                          <a:effectLst/>
                        </a:rPr>
                        <a:t>2</a:t>
                      </a:r>
                      <a:r>
                        <a:rPr lang="en-US" sz="1600" dirty="0">
                          <a:solidFill>
                            <a:schemeClr val="tx1"/>
                          </a:solidFill>
                          <a:effectLst/>
                        </a:rPr>
                        <a:t> std</a:t>
                      </a:r>
                      <a:endParaRPr lang="en-US" sz="12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solidFill>
                            <a:schemeClr val="tx1"/>
                          </a:solidFill>
                          <a:effectLst/>
                        </a:rPr>
                        <a:t>0.10</a:t>
                      </a:r>
                      <a:endParaRPr lang="en-US" sz="12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solidFill>
                            <a:schemeClr val="tx1"/>
                          </a:solidFill>
                          <a:effectLst/>
                        </a:rPr>
                        <a:t>0.06</a:t>
                      </a:r>
                      <a:endParaRPr lang="en-US" sz="12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65937561"/>
                  </a:ext>
                </a:extLst>
              </a:tr>
              <a:tr h="305496">
                <a:tc>
                  <a:txBody>
                    <a:bodyPr/>
                    <a:lstStyle/>
                    <a:p>
                      <a:pPr marL="0" marR="0">
                        <a:lnSpc>
                          <a:spcPct val="107000"/>
                        </a:lnSpc>
                        <a:spcBef>
                          <a:spcPts val="0"/>
                        </a:spcBef>
                        <a:spcAft>
                          <a:spcPts val="0"/>
                        </a:spcAft>
                      </a:pPr>
                      <a:r>
                        <a:rPr lang="en-US" sz="1600" dirty="0">
                          <a:solidFill>
                            <a:schemeClr val="tx1"/>
                          </a:solidFill>
                          <a:effectLst/>
                        </a:rPr>
                        <a:t>Mean absolute error – train split</a:t>
                      </a:r>
                      <a:endParaRPr lang="en-US" sz="12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solidFill>
                            <a:schemeClr val="tx1"/>
                          </a:solidFill>
                          <a:effectLst/>
                        </a:rPr>
                        <a:t>10.50</a:t>
                      </a:r>
                      <a:endParaRPr lang="en-US" sz="12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solidFill>
                            <a:schemeClr val="tx1"/>
                          </a:solidFill>
                          <a:effectLst/>
                        </a:rPr>
                        <a:t>9.64</a:t>
                      </a:r>
                      <a:endParaRPr lang="en-US" sz="12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44205984"/>
                  </a:ext>
                </a:extLst>
              </a:tr>
              <a:tr h="305496">
                <a:tc>
                  <a:txBody>
                    <a:bodyPr/>
                    <a:lstStyle/>
                    <a:p>
                      <a:pPr marL="0" marR="0">
                        <a:lnSpc>
                          <a:spcPct val="107000"/>
                        </a:lnSpc>
                        <a:spcBef>
                          <a:spcPts val="0"/>
                        </a:spcBef>
                        <a:spcAft>
                          <a:spcPts val="0"/>
                        </a:spcAft>
                      </a:pPr>
                      <a:r>
                        <a:rPr lang="en-US" sz="1600" dirty="0">
                          <a:solidFill>
                            <a:schemeClr val="tx1"/>
                          </a:solidFill>
                          <a:effectLst/>
                        </a:rPr>
                        <a:t>Mean absolute error – test split</a:t>
                      </a:r>
                      <a:endParaRPr lang="en-US" sz="12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solidFill>
                            <a:schemeClr val="tx1"/>
                          </a:solidFill>
                          <a:effectLst/>
                        </a:rPr>
                        <a:t>11.80</a:t>
                      </a:r>
                      <a:endParaRPr lang="en-US" sz="12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solidFill>
                            <a:schemeClr val="tx1"/>
                          </a:solidFill>
                          <a:effectLst/>
                        </a:rPr>
                        <a:t>9.54</a:t>
                      </a:r>
                      <a:endParaRPr lang="en-US" sz="12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4129582"/>
                  </a:ext>
                </a:extLst>
              </a:tr>
            </a:tbl>
          </a:graphicData>
        </a:graphic>
      </p:graphicFrame>
      <p:sp>
        <p:nvSpPr>
          <p:cNvPr id="8" name="TextBox 7">
            <a:extLst>
              <a:ext uri="{FF2B5EF4-FFF2-40B4-BE49-F238E27FC236}">
                <a16:creationId xmlns:a16="http://schemas.microsoft.com/office/drawing/2014/main" id="{F7748A0F-83E6-4C62-A3F1-24FC26D8A2AF}"/>
              </a:ext>
            </a:extLst>
          </p:cNvPr>
          <p:cNvSpPr txBox="1"/>
          <p:nvPr/>
        </p:nvSpPr>
        <p:spPr>
          <a:xfrm>
            <a:off x="839788" y="1474989"/>
            <a:ext cx="10342018" cy="2031325"/>
          </a:xfrm>
          <a:prstGeom prst="rect">
            <a:avLst/>
          </a:prstGeom>
          <a:noFill/>
        </p:spPr>
        <p:txBody>
          <a:bodyPr wrap="square">
            <a:spAutoFit/>
          </a:bodyPr>
          <a:lstStyle/>
          <a:p>
            <a:r>
              <a:rPr lang="en-US" altLang="zh-CN" b="1" dirty="0"/>
              <a:t>Data Wrangling</a:t>
            </a:r>
          </a:p>
          <a:p>
            <a:r>
              <a:rPr lang="en-US" altLang="zh-CN" dirty="0"/>
              <a:t>- collecting resort data and state data (area, population, etc.)</a:t>
            </a:r>
          </a:p>
          <a:p>
            <a:r>
              <a:rPr lang="en-US" b="1" dirty="0"/>
              <a:t>Exploratory data analysis</a:t>
            </a:r>
          </a:p>
          <a:p>
            <a:r>
              <a:rPr lang="en-US" dirty="0"/>
              <a:t>- resort data from all states are used in this project</a:t>
            </a:r>
          </a:p>
          <a:p>
            <a:r>
              <a:rPr lang="en-US" b="1" dirty="0"/>
              <a:t>Pre-processing and Training</a:t>
            </a:r>
          </a:p>
          <a:p>
            <a:r>
              <a:rPr lang="en-US" dirty="0"/>
              <a:t>- linear and random forest models are trained and tested on clean data (ticket price vs. other features).</a:t>
            </a:r>
          </a:p>
          <a:p>
            <a:r>
              <a:rPr lang="en-US" dirty="0"/>
              <a:t>- Random forest model is selected to predict ticket price because of its superiority.</a:t>
            </a:r>
          </a:p>
        </p:txBody>
      </p:sp>
      <p:sp>
        <p:nvSpPr>
          <p:cNvPr id="9" name="TextBox 8">
            <a:extLst>
              <a:ext uri="{FF2B5EF4-FFF2-40B4-BE49-F238E27FC236}">
                <a16:creationId xmlns:a16="http://schemas.microsoft.com/office/drawing/2014/main" id="{A0EBCCBB-5A1B-4DA3-8A2D-C92C115916FF}"/>
              </a:ext>
            </a:extLst>
          </p:cNvPr>
          <p:cNvSpPr txBox="1"/>
          <p:nvPr/>
        </p:nvSpPr>
        <p:spPr>
          <a:xfrm>
            <a:off x="839788" y="5075974"/>
            <a:ext cx="6762795" cy="1200329"/>
          </a:xfrm>
          <a:prstGeom prst="rect">
            <a:avLst/>
          </a:prstGeom>
          <a:noFill/>
        </p:spPr>
        <p:txBody>
          <a:bodyPr wrap="square">
            <a:spAutoFit/>
          </a:bodyPr>
          <a:lstStyle/>
          <a:p>
            <a:r>
              <a:rPr lang="en-US" altLang="zh-CN" b="1" dirty="0"/>
              <a:t>Modeling</a:t>
            </a:r>
          </a:p>
          <a:p>
            <a:r>
              <a:rPr lang="en-US" dirty="0"/>
              <a:t>- Refining the random forest model with all available data.</a:t>
            </a:r>
          </a:p>
          <a:p>
            <a:r>
              <a:rPr lang="en-US" dirty="0"/>
              <a:t>- Identifying key features related to ticket price</a:t>
            </a:r>
          </a:p>
          <a:p>
            <a:r>
              <a:rPr lang="en-US" dirty="0"/>
              <a:t>- Compare Big Mountain Resort with other resorts on key features.</a:t>
            </a:r>
          </a:p>
        </p:txBody>
      </p:sp>
      <p:sp>
        <p:nvSpPr>
          <p:cNvPr id="11" name="TextBox 10">
            <a:extLst>
              <a:ext uri="{FF2B5EF4-FFF2-40B4-BE49-F238E27FC236}">
                <a16:creationId xmlns:a16="http://schemas.microsoft.com/office/drawing/2014/main" id="{80BD24ED-2A92-40C4-9C65-4D724A38CD96}"/>
              </a:ext>
            </a:extLst>
          </p:cNvPr>
          <p:cNvSpPr txBox="1"/>
          <p:nvPr/>
        </p:nvSpPr>
        <p:spPr>
          <a:xfrm>
            <a:off x="8266611" y="5719681"/>
            <a:ext cx="1384663" cy="369332"/>
          </a:xfrm>
          <a:prstGeom prst="rect">
            <a:avLst/>
          </a:prstGeom>
          <a:noFill/>
        </p:spPr>
        <p:txBody>
          <a:bodyPr wrap="square">
            <a:spAutoFit/>
          </a:bodyPr>
          <a:lstStyle/>
          <a:p>
            <a:r>
              <a:rPr lang="en-US" b="1" dirty="0">
                <a:solidFill>
                  <a:srgbClr val="FF0000"/>
                </a:solidFill>
              </a:rPr>
              <a:t>key findings</a:t>
            </a:r>
          </a:p>
        </p:txBody>
      </p:sp>
      <p:sp>
        <p:nvSpPr>
          <p:cNvPr id="7" name="Arrow: Right 6">
            <a:extLst>
              <a:ext uri="{FF2B5EF4-FFF2-40B4-BE49-F238E27FC236}">
                <a16:creationId xmlns:a16="http://schemas.microsoft.com/office/drawing/2014/main" id="{291D8281-3209-4138-B150-357236B92C25}"/>
              </a:ext>
            </a:extLst>
          </p:cNvPr>
          <p:cNvSpPr/>
          <p:nvPr/>
        </p:nvSpPr>
        <p:spPr>
          <a:xfrm>
            <a:off x="7254240" y="5826034"/>
            <a:ext cx="899160" cy="156755"/>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92ED626-9A2E-46FC-BAB5-39F63351BF17}"/>
              </a:ext>
            </a:extLst>
          </p:cNvPr>
          <p:cNvSpPr/>
          <p:nvPr/>
        </p:nvSpPr>
        <p:spPr>
          <a:xfrm>
            <a:off x="7602583" y="3536545"/>
            <a:ext cx="2203268" cy="15274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4710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714980"/>
            <a:ext cx="10515600" cy="640080"/>
          </a:xfrm>
        </p:spPr>
        <p:txBody>
          <a:bodyPr>
            <a:normAutofit/>
          </a:bodyPr>
          <a:lstStyle/>
          <a:p>
            <a:pPr algn="ctr"/>
            <a:r>
              <a:rPr lang="en-US" dirty="0"/>
              <a:t>Modeling results and analysis</a:t>
            </a:r>
          </a:p>
        </p:txBody>
      </p:sp>
      <p:sp>
        <p:nvSpPr>
          <p:cNvPr id="3" name="Footer Placeholder 2">
            <a:extLst>
              <a:ext uri="{FF2B5EF4-FFF2-40B4-BE49-F238E27FC236}">
                <a16:creationId xmlns:a16="http://schemas.microsoft.com/office/drawing/2014/main" id="{D9897FF8-1BF8-4C19-8B7E-0B92E8151F37}"/>
              </a:ext>
            </a:extLst>
          </p:cNvPr>
          <p:cNvSpPr>
            <a:spLocks noGrp="1"/>
          </p:cNvSpPr>
          <p:nvPr>
            <p:ph type="ftr" sz="quarter" idx="11"/>
          </p:nvPr>
        </p:nvSpPr>
        <p:spPr>
          <a:xfrm>
            <a:off x="4038600" y="6356350"/>
            <a:ext cx="4114800" cy="365125"/>
          </a:xfrm>
        </p:spPr>
        <p:txBody>
          <a:bodyPr/>
          <a:lstStyle/>
          <a:p>
            <a:r>
              <a:rPr lang="en-US" dirty="0"/>
              <a:t>Big Mountain Resort Project</a:t>
            </a:r>
          </a:p>
        </p:txBody>
      </p:sp>
      <p:sp>
        <p:nvSpPr>
          <p:cNvPr id="5" name="Slide Number Placeholder 4">
            <a:extLst>
              <a:ext uri="{FF2B5EF4-FFF2-40B4-BE49-F238E27FC236}">
                <a16:creationId xmlns:a16="http://schemas.microsoft.com/office/drawing/2014/main" id="{3064F6DF-CF4C-4CB4-9EF7-54471D51073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pic>
        <p:nvPicPr>
          <p:cNvPr id="6" name="Picture 5">
            <a:extLst>
              <a:ext uri="{FF2B5EF4-FFF2-40B4-BE49-F238E27FC236}">
                <a16:creationId xmlns:a16="http://schemas.microsoft.com/office/drawing/2014/main" id="{FF152989-93FF-414E-B628-BE9ED34D0CE8}"/>
              </a:ext>
            </a:extLst>
          </p:cNvPr>
          <p:cNvPicPr/>
          <p:nvPr/>
        </p:nvPicPr>
        <p:blipFill>
          <a:blip r:embed="rId2"/>
          <a:stretch>
            <a:fillRect/>
          </a:stretch>
        </p:blipFill>
        <p:spPr>
          <a:xfrm>
            <a:off x="696685" y="1462488"/>
            <a:ext cx="4480560" cy="2468880"/>
          </a:xfrm>
          <a:prstGeom prst="rect">
            <a:avLst/>
          </a:prstGeom>
        </p:spPr>
      </p:pic>
      <p:pic>
        <p:nvPicPr>
          <p:cNvPr id="7" name="Picture 6">
            <a:extLst>
              <a:ext uri="{FF2B5EF4-FFF2-40B4-BE49-F238E27FC236}">
                <a16:creationId xmlns:a16="http://schemas.microsoft.com/office/drawing/2014/main" id="{8C9D0A85-7A2D-47B5-A668-8678D2CD6BE4}"/>
              </a:ext>
            </a:extLst>
          </p:cNvPr>
          <p:cNvPicPr/>
          <p:nvPr/>
        </p:nvPicPr>
        <p:blipFill>
          <a:blip r:embed="rId3"/>
          <a:stretch>
            <a:fillRect/>
          </a:stretch>
        </p:blipFill>
        <p:spPr>
          <a:xfrm>
            <a:off x="5982789" y="1462488"/>
            <a:ext cx="4480560" cy="2468880"/>
          </a:xfrm>
          <a:prstGeom prst="rect">
            <a:avLst/>
          </a:prstGeom>
        </p:spPr>
      </p:pic>
      <p:pic>
        <p:nvPicPr>
          <p:cNvPr id="9" name="Picture 8">
            <a:extLst>
              <a:ext uri="{FF2B5EF4-FFF2-40B4-BE49-F238E27FC236}">
                <a16:creationId xmlns:a16="http://schemas.microsoft.com/office/drawing/2014/main" id="{97956D04-FA20-4AD1-A060-715E485D6085}"/>
              </a:ext>
            </a:extLst>
          </p:cNvPr>
          <p:cNvPicPr/>
          <p:nvPr/>
        </p:nvPicPr>
        <p:blipFill>
          <a:blip r:embed="rId4"/>
          <a:stretch>
            <a:fillRect/>
          </a:stretch>
        </p:blipFill>
        <p:spPr>
          <a:xfrm>
            <a:off x="5913120" y="3996550"/>
            <a:ext cx="4480560" cy="2468880"/>
          </a:xfrm>
          <a:prstGeom prst="rect">
            <a:avLst/>
          </a:prstGeom>
        </p:spPr>
      </p:pic>
      <p:pic>
        <p:nvPicPr>
          <p:cNvPr id="10" name="Picture 9">
            <a:extLst>
              <a:ext uri="{FF2B5EF4-FFF2-40B4-BE49-F238E27FC236}">
                <a16:creationId xmlns:a16="http://schemas.microsoft.com/office/drawing/2014/main" id="{DF796C6F-8E17-4C69-8C02-75D73DCF759C}"/>
              </a:ext>
            </a:extLst>
          </p:cNvPr>
          <p:cNvPicPr/>
          <p:nvPr/>
        </p:nvPicPr>
        <p:blipFill>
          <a:blip r:embed="rId5"/>
          <a:stretch>
            <a:fillRect/>
          </a:stretch>
        </p:blipFill>
        <p:spPr>
          <a:xfrm>
            <a:off x="838200" y="4000360"/>
            <a:ext cx="4480560" cy="2468880"/>
          </a:xfrm>
          <a:prstGeom prst="rect">
            <a:avLst/>
          </a:prstGeom>
        </p:spPr>
      </p:pic>
    </p:spTree>
    <p:extLst>
      <p:ext uri="{BB962C8B-B14F-4D97-AF65-F5344CB8AC3E}">
        <p14:creationId xmlns:p14="http://schemas.microsoft.com/office/powerpoint/2010/main" val="3689711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714980"/>
            <a:ext cx="10515600" cy="640080"/>
          </a:xfrm>
        </p:spPr>
        <p:txBody>
          <a:bodyPr>
            <a:normAutofit/>
          </a:bodyPr>
          <a:lstStyle/>
          <a:p>
            <a:pPr algn="ctr"/>
            <a:r>
              <a:rPr lang="en-US" dirty="0"/>
              <a:t>Modeling results and analysis</a:t>
            </a:r>
          </a:p>
        </p:txBody>
      </p:sp>
      <p:sp>
        <p:nvSpPr>
          <p:cNvPr id="3" name="Footer Placeholder 2">
            <a:extLst>
              <a:ext uri="{FF2B5EF4-FFF2-40B4-BE49-F238E27FC236}">
                <a16:creationId xmlns:a16="http://schemas.microsoft.com/office/drawing/2014/main" id="{D9897FF8-1BF8-4C19-8B7E-0B92E8151F37}"/>
              </a:ext>
            </a:extLst>
          </p:cNvPr>
          <p:cNvSpPr>
            <a:spLocks noGrp="1"/>
          </p:cNvSpPr>
          <p:nvPr>
            <p:ph type="ftr" sz="quarter" idx="11"/>
          </p:nvPr>
        </p:nvSpPr>
        <p:spPr>
          <a:xfrm>
            <a:off x="4038600" y="6356350"/>
            <a:ext cx="4114800" cy="365125"/>
          </a:xfrm>
        </p:spPr>
        <p:txBody>
          <a:bodyPr/>
          <a:lstStyle/>
          <a:p>
            <a:r>
              <a:rPr lang="en-US" dirty="0"/>
              <a:t>Big Mountain Resort Project</a:t>
            </a:r>
          </a:p>
        </p:txBody>
      </p:sp>
      <p:sp>
        <p:nvSpPr>
          <p:cNvPr id="5" name="Slide Number Placeholder 4">
            <a:extLst>
              <a:ext uri="{FF2B5EF4-FFF2-40B4-BE49-F238E27FC236}">
                <a16:creationId xmlns:a16="http://schemas.microsoft.com/office/drawing/2014/main" id="{3064F6DF-CF4C-4CB4-9EF7-54471D51073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pic>
        <p:nvPicPr>
          <p:cNvPr id="8" name="Picture 7">
            <a:extLst>
              <a:ext uri="{FF2B5EF4-FFF2-40B4-BE49-F238E27FC236}">
                <a16:creationId xmlns:a16="http://schemas.microsoft.com/office/drawing/2014/main" id="{543A380D-F045-4EBF-8599-DDC125082B99}"/>
              </a:ext>
            </a:extLst>
          </p:cNvPr>
          <p:cNvPicPr/>
          <p:nvPr/>
        </p:nvPicPr>
        <p:blipFill>
          <a:blip r:embed="rId2"/>
          <a:stretch>
            <a:fillRect/>
          </a:stretch>
        </p:blipFill>
        <p:spPr>
          <a:xfrm>
            <a:off x="5806439" y="1449025"/>
            <a:ext cx="4480560" cy="2468880"/>
          </a:xfrm>
          <a:prstGeom prst="rect">
            <a:avLst/>
          </a:prstGeom>
        </p:spPr>
      </p:pic>
      <p:pic>
        <p:nvPicPr>
          <p:cNvPr id="11" name="Picture 10">
            <a:extLst>
              <a:ext uri="{FF2B5EF4-FFF2-40B4-BE49-F238E27FC236}">
                <a16:creationId xmlns:a16="http://schemas.microsoft.com/office/drawing/2014/main" id="{3B88542A-5059-45F0-97EE-9E92CA767B6D}"/>
              </a:ext>
            </a:extLst>
          </p:cNvPr>
          <p:cNvPicPr/>
          <p:nvPr/>
        </p:nvPicPr>
        <p:blipFill>
          <a:blip r:embed="rId3"/>
          <a:stretch>
            <a:fillRect/>
          </a:stretch>
        </p:blipFill>
        <p:spPr>
          <a:xfrm>
            <a:off x="839788" y="1449025"/>
            <a:ext cx="4480560" cy="2468880"/>
          </a:xfrm>
          <a:prstGeom prst="rect">
            <a:avLst/>
          </a:prstGeom>
        </p:spPr>
      </p:pic>
      <p:pic>
        <p:nvPicPr>
          <p:cNvPr id="12" name="Picture 11">
            <a:extLst>
              <a:ext uri="{FF2B5EF4-FFF2-40B4-BE49-F238E27FC236}">
                <a16:creationId xmlns:a16="http://schemas.microsoft.com/office/drawing/2014/main" id="{94CBFD1B-5D6A-4CDF-8FDA-4C4C71AE67E0}"/>
              </a:ext>
            </a:extLst>
          </p:cNvPr>
          <p:cNvPicPr/>
          <p:nvPr/>
        </p:nvPicPr>
        <p:blipFill>
          <a:blip r:embed="rId4"/>
          <a:stretch>
            <a:fillRect/>
          </a:stretch>
        </p:blipFill>
        <p:spPr>
          <a:xfrm>
            <a:off x="729342" y="3982945"/>
            <a:ext cx="4480560" cy="2468880"/>
          </a:xfrm>
          <a:prstGeom prst="rect">
            <a:avLst/>
          </a:prstGeom>
        </p:spPr>
      </p:pic>
      <p:pic>
        <p:nvPicPr>
          <p:cNvPr id="13" name="Picture 12">
            <a:extLst>
              <a:ext uri="{FF2B5EF4-FFF2-40B4-BE49-F238E27FC236}">
                <a16:creationId xmlns:a16="http://schemas.microsoft.com/office/drawing/2014/main" id="{D2BF8535-5C98-4888-83AE-944975B6C5F6}"/>
              </a:ext>
            </a:extLst>
          </p:cNvPr>
          <p:cNvPicPr/>
          <p:nvPr/>
        </p:nvPicPr>
        <p:blipFill>
          <a:blip r:embed="rId5"/>
          <a:stretch>
            <a:fillRect/>
          </a:stretch>
        </p:blipFill>
        <p:spPr>
          <a:xfrm>
            <a:off x="5806439" y="3982945"/>
            <a:ext cx="4480560" cy="2468880"/>
          </a:xfrm>
          <a:prstGeom prst="rect">
            <a:avLst/>
          </a:prstGeom>
        </p:spPr>
      </p:pic>
    </p:spTree>
    <p:extLst>
      <p:ext uri="{BB962C8B-B14F-4D97-AF65-F5344CB8AC3E}">
        <p14:creationId xmlns:p14="http://schemas.microsoft.com/office/powerpoint/2010/main" val="436742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714980"/>
            <a:ext cx="10515600" cy="640080"/>
          </a:xfrm>
        </p:spPr>
        <p:txBody>
          <a:bodyPr>
            <a:normAutofit/>
          </a:bodyPr>
          <a:lstStyle/>
          <a:p>
            <a:pPr algn="ctr"/>
            <a:r>
              <a:rPr lang="en-US" dirty="0"/>
              <a:t>Modeling results and analysis</a:t>
            </a:r>
          </a:p>
        </p:txBody>
      </p:sp>
      <p:sp>
        <p:nvSpPr>
          <p:cNvPr id="3" name="Footer Placeholder 2">
            <a:extLst>
              <a:ext uri="{FF2B5EF4-FFF2-40B4-BE49-F238E27FC236}">
                <a16:creationId xmlns:a16="http://schemas.microsoft.com/office/drawing/2014/main" id="{D9897FF8-1BF8-4C19-8B7E-0B92E8151F37}"/>
              </a:ext>
            </a:extLst>
          </p:cNvPr>
          <p:cNvSpPr>
            <a:spLocks noGrp="1"/>
          </p:cNvSpPr>
          <p:nvPr>
            <p:ph type="ftr" sz="quarter" idx="11"/>
          </p:nvPr>
        </p:nvSpPr>
        <p:spPr>
          <a:xfrm>
            <a:off x="4038600" y="6356350"/>
            <a:ext cx="4114800" cy="365125"/>
          </a:xfrm>
        </p:spPr>
        <p:txBody>
          <a:bodyPr/>
          <a:lstStyle/>
          <a:p>
            <a:r>
              <a:rPr lang="en-US" dirty="0"/>
              <a:t>Big Mountain Resort Project</a:t>
            </a:r>
          </a:p>
        </p:txBody>
      </p:sp>
      <p:sp>
        <p:nvSpPr>
          <p:cNvPr id="5" name="Slide Number Placeholder 4">
            <a:extLst>
              <a:ext uri="{FF2B5EF4-FFF2-40B4-BE49-F238E27FC236}">
                <a16:creationId xmlns:a16="http://schemas.microsoft.com/office/drawing/2014/main" id="{3064F6DF-CF4C-4CB4-9EF7-54471D51073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sp>
        <p:nvSpPr>
          <p:cNvPr id="19" name="TextBox 18">
            <a:extLst>
              <a:ext uri="{FF2B5EF4-FFF2-40B4-BE49-F238E27FC236}">
                <a16:creationId xmlns:a16="http://schemas.microsoft.com/office/drawing/2014/main" id="{9259BA79-9D73-42A5-AA30-F86A48788D1A}"/>
              </a:ext>
            </a:extLst>
          </p:cNvPr>
          <p:cNvSpPr txBox="1"/>
          <p:nvPr/>
        </p:nvSpPr>
        <p:spPr>
          <a:xfrm>
            <a:off x="592182" y="1557048"/>
            <a:ext cx="10761617" cy="2723823"/>
          </a:xfrm>
          <a:prstGeom prst="rect">
            <a:avLst/>
          </a:prstGeom>
          <a:noFill/>
        </p:spPr>
        <p:txBody>
          <a:bodyPr wrap="square">
            <a:spAutoFit/>
          </a:bodyPr>
          <a:lstStyle/>
          <a:p>
            <a:r>
              <a:rPr lang="en-US" dirty="0"/>
              <a:t>Four scenarios for the ticket price increase</a:t>
            </a:r>
          </a:p>
          <a:p>
            <a:pPr marR="0" lvl="0" indent="-342900">
              <a:lnSpc>
                <a:spcPct val="125000"/>
              </a:lnSpc>
              <a:spcBef>
                <a:spcPts val="0"/>
              </a:spcBef>
              <a:spcAft>
                <a:spcPts val="0"/>
              </a:spcAft>
              <a:buFont typeface="Symbol" panose="05050102010706020507" pitchFamily="18" charset="2"/>
              <a:buChar char=""/>
            </a:pPr>
            <a:r>
              <a:rPr lang="en-US" dirty="0"/>
              <a:t>Scenario #1: Permanently closing down up to 10 of the least used runs. </a:t>
            </a:r>
          </a:p>
          <a:p>
            <a:pPr marR="0" lvl="0" indent="-342900">
              <a:lnSpc>
                <a:spcPct val="125000"/>
              </a:lnSpc>
              <a:spcBef>
                <a:spcPts val="0"/>
              </a:spcBef>
              <a:spcAft>
                <a:spcPts val="0"/>
              </a:spcAft>
              <a:buFont typeface="Symbol" panose="05050102010706020507" pitchFamily="18" charset="2"/>
              <a:buChar char=""/>
            </a:pPr>
            <a:r>
              <a:rPr lang="en-US" dirty="0"/>
              <a:t>Scenario #2: Increase the vertical drop by adding a run to a point 150 feet lower down but requiring the installation of an additional chair lift to bring skiers back up, without additional snow-making coverage </a:t>
            </a:r>
            <a:r>
              <a:rPr lang="en-US" b="1" dirty="0">
                <a:solidFill>
                  <a:srgbClr val="FF0000"/>
                </a:solidFill>
              </a:rPr>
              <a:t>[BEST]</a:t>
            </a:r>
          </a:p>
          <a:p>
            <a:pPr marR="0" lvl="0" indent="-342900">
              <a:lnSpc>
                <a:spcPct val="125000"/>
              </a:lnSpc>
              <a:spcBef>
                <a:spcPts val="0"/>
              </a:spcBef>
              <a:spcAft>
                <a:spcPts val="0"/>
              </a:spcAft>
              <a:buFont typeface="Symbol" panose="05050102010706020507" pitchFamily="18" charset="2"/>
              <a:buChar char=""/>
            </a:pPr>
            <a:r>
              <a:rPr lang="en-US" dirty="0"/>
              <a:t>Scenario #3: Same as number 2, but adding 2 acres of snow-making cover</a:t>
            </a:r>
          </a:p>
          <a:p>
            <a:pPr marR="0" lvl="0" indent="-342900">
              <a:lnSpc>
                <a:spcPct val="125000"/>
              </a:lnSpc>
              <a:spcBef>
                <a:spcPts val="0"/>
              </a:spcBef>
              <a:spcAft>
                <a:spcPts val="0"/>
              </a:spcAft>
              <a:buFont typeface="Symbol" panose="05050102010706020507" pitchFamily="18" charset="2"/>
              <a:buChar char=""/>
            </a:pPr>
            <a:r>
              <a:rPr lang="en-US" dirty="0"/>
              <a:t>Scenario #4: Increase the longest run by 0.2 miles to boast 3.5 miles in length, requiring additional snowmaking coverage of 4 acres</a:t>
            </a:r>
          </a:p>
          <a:p>
            <a:endParaRPr lang="en-US" dirty="0"/>
          </a:p>
        </p:txBody>
      </p:sp>
      <p:graphicFrame>
        <p:nvGraphicFramePr>
          <p:cNvPr id="18" name="Table 17">
            <a:extLst>
              <a:ext uri="{FF2B5EF4-FFF2-40B4-BE49-F238E27FC236}">
                <a16:creationId xmlns:a16="http://schemas.microsoft.com/office/drawing/2014/main" id="{768D3884-0EBA-4F35-A94A-6C0514605A79}"/>
              </a:ext>
            </a:extLst>
          </p:cNvPr>
          <p:cNvGraphicFramePr>
            <a:graphicFrameLocks noGrp="1"/>
          </p:cNvGraphicFramePr>
          <p:nvPr>
            <p:extLst>
              <p:ext uri="{D42A27DB-BD31-4B8C-83A1-F6EECF244321}">
                <p14:modId xmlns:p14="http://schemas.microsoft.com/office/powerpoint/2010/main" val="1867786953"/>
              </p:ext>
            </p:extLst>
          </p:nvPr>
        </p:nvGraphicFramePr>
        <p:xfrm>
          <a:off x="715190" y="4280871"/>
          <a:ext cx="10240193" cy="1823786"/>
        </p:xfrm>
        <a:graphic>
          <a:graphicData uri="http://schemas.openxmlformats.org/drawingml/2006/table">
            <a:tbl>
              <a:tblPr firstRow="1" firstCol="1" bandRow="1">
                <a:tableStyleId>{74C1A8A3-306A-4EB7-A6B1-4F7E0EB9C5D6}</a:tableStyleId>
              </a:tblPr>
              <a:tblGrid>
                <a:gridCol w="2558000">
                  <a:extLst>
                    <a:ext uri="{9D8B030D-6E8A-4147-A177-3AD203B41FA5}">
                      <a16:colId xmlns:a16="http://schemas.microsoft.com/office/drawing/2014/main" val="2841526534"/>
                    </a:ext>
                  </a:extLst>
                </a:gridCol>
                <a:gridCol w="2215978">
                  <a:extLst>
                    <a:ext uri="{9D8B030D-6E8A-4147-A177-3AD203B41FA5}">
                      <a16:colId xmlns:a16="http://schemas.microsoft.com/office/drawing/2014/main" val="2550694068"/>
                    </a:ext>
                  </a:extLst>
                </a:gridCol>
                <a:gridCol w="2048039">
                  <a:extLst>
                    <a:ext uri="{9D8B030D-6E8A-4147-A177-3AD203B41FA5}">
                      <a16:colId xmlns:a16="http://schemas.microsoft.com/office/drawing/2014/main" val="2039681883"/>
                    </a:ext>
                  </a:extLst>
                </a:gridCol>
                <a:gridCol w="1945637">
                  <a:extLst>
                    <a:ext uri="{9D8B030D-6E8A-4147-A177-3AD203B41FA5}">
                      <a16:colId xmlns:a16="http://schemas.microsoft.com/office/drawing/2014/main" val="1285251200"/>
                    </a:ext>
                  </a:extLst>
                </a:gridCol>
                <a:gridCol w="1472539">
                  <a:extLst>
                    <a:ext uri="{9D8B030D-6E8A-4147-A177-3AD203B41FA5}">
                      <a16:colId xmlns:a16="http://schemas.microsoft.com/office/drawing/2014/main" val="1552546139"/>
                    </a:ext>
                  </a:extLst>
                </a:gridCol>
              </a:tblGrid>
              <a:tr h="581820">
                <a:tc>
                  <a:txBody>
                    <a:bodyPr/>
                    <a:lstStyle/>
                    <a:p>
                      <a:pPr marL="0" marR="0" algn="ctr">
                        <a:lnSpc>
                          <a:spcPct val="125000"/>
                        </a:lnSpc>
                        <a:spcBef>
                          <a:spcPts val="0"/>
                        </a:spcBef>
                        <a:spcAft>
                          <a:spcPts val="0"/>
                        </a:spcAft>
                      </a:pPr>
                      <a:r>
                        <a:rPr lang="en-US" sz="1800">
                          <a:solidFill>
                            <a:schemeClr val="tx1"/>
                          </a:solidFill>
                          <a:effectLst/>
                        </a:rPr>
                        <a:t>Scenario</a:t>
                      </a:r>
                      <a:endParaRPr lang="en-US" sz="18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25000"/>
                        </a:lnSpc>
                        <a:spcBef>
                          <a:spcPts val="0"/>
                        </a:spcBef>
                        <a:spcAft>
                          <a:spcPts val="0"/>
                        </a:spcAft>
                      </a:pPr>
                      <a:r>
                        <a:rPr lang="en-US" sz="1800">
                          <a:solidFill>
                            <a:schemeClr val="tx1"/>
                          </a:solidFill>
                          <a:effectLst/>
                        </a:rPr>
                        <a:t>#1</a:t>
                      </a:r>
                      <a:endParaRPr lang="en-US" sz="18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25000"/>
                        </a:lnSpc>
                        <a:spcBef>
                          <a:spcPts val="0"/>
                        </a:spcBef>
                        <a:spcAft>
                          <a:spcPts val="0"/>
                        </a:spcAft>
                      </a:pPr>
                      <a:r>
                        <a:rPr lang="en-US" sz="1800">
                          <a:solidFill>
                            <a:schemeClr val="tx1"/>
                          </a:solidFill>
                          <a:effectLst/>
                        </a:rPr>
                        <a:t>#2</a:t>
                      </a:r>
                      <a:endParaRPr lang="en-US" sz="18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25000"/>
                        </a:lnSpc>
                        <a:spcBef>
                          <a:spcPts val="0"/>
                        </a:spcBef>
                        <a:spcAft>
                          <a:spcPts val="0"/>
                        </a:spcAft>
                      </a:pPr>
                      <a:r>
                        <a:rPr lang="en-US" sz="1800">
                          <a:solidFill>
                            <a:schemeClr val="tx1"/>
                          </a:solidFill>
                          <a:effectLst/>
                        </a:rPr>
                        <a:t>#3</a:t>
                      </a:r>
                      <a:endParaRPr lang="en-US" sz="18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25000"/>
                        </a:lnSpc>
                        <a:spcBef>
                          <a:spcPts val="0"/>
                        </a:spcBef>
                        <a:spcAft>
                          <a:spcPts val="0"/>
                        </a:spcAft>
                      </a:pPr>
                      <a:r>
                        <a:rPr lang="en-US" sz="1800">
                          <a:solidFill>
                            <a:schemeClr val="tx1"/>
                          </a:solidFill>
                          <a:effectLst/>
                        </a:rPr>
                        <a:t>#4</a:t>
                      </a:r>
                      <a:endParaRPr lang="en-US" sz="18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21373598"/>
                  </a:ext>
                </a:extLst>
              </a:tr>
              <a:tr h="581820">
                <a:tc>
                  <a:txBody>
                    <a:bodyPr/>
                    <a:lstStyle/>
                    <a:p>
                      <a:pPr marL="0" marR="0" algn="ctr">
                        <a:lnSpc>
                          <a:spcPct val="125000"/>
                        </a:lnSpc>
                        <a:spcBef>
                          <a:spcPts val="0"/>
                        </a:spcBef>
                        <a:spcAft>
                          <a:spcPts val="0"/>
                        </a:spcAft>
                      </a:pPr>
                      <a:r>
                        <a:rPr lang="en-US" sz="1800">
                          <a:solidFill>
                            <a:schemeClr val="tx1"/>
                          </a:solidFill>
                          <a:effectLst/>
                        </a:rPr>
                        <a:t>Ticket price increase, $</a:t>
                      </a:r>
                      <a:endParaRPr lang="en-US" sz="18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25000"/>
                        </a:lnSpc>
                        <a:spcBef>
                          <a:spcPts val="0"/>
                        </a:spcBef>
                        <a:spcAft>
                          <a:spcPts val="0"/>
                        </a:spcAft>
                      </a:pPr>
                      <a:r>
                        <a:rPr lang="en-US" sz="1800">
                          <a:solidFill>
                            <a:schemeClr val="tx1"/>
                          </a:solidFill>
                          <a:effectLst/>
                        </a:rPr>
                        <a:t>[-1.81,0]</a:t>
                      </a:r>
                      <a:endParaRPr lang="en-US" sz="18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25000"/>
                        </a:lnSpc>
                        <a:spcBef>
                          <a:spcPts val="0"/>
                        </a:spcBef>
                        <a:spcAft>
                          <a:spcPts val="0"/>
                        </a:spcAft>
                      </a:pPr>
                      <a:r>
                        <a:rPr lang="en-US" sz="1800">
                          <a:solidFill>
                            <a:schemeClr val="tx1"/>
                          </a:solidFill>
                          <a:effectLst/>
                        </a:rPr>
                        <a:t>1.99</a:t>
                      </a:r>
                      <a:endParaRPr lang="en-US" sz="18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25000"/>
                        </a:lnSpc>
                        <a:spcBef>
                          <a:spcPts val="0"/>
                        </a:spcBef>
                        <a:spcAft>
                          <a:spcPts val="0"/>
                        </a:spcAft>
                      </a:pPr>
                      <a:r>
                        <a:rPr lang="en-US" sz="1800">
                          <a:solidFill>
                            <a:schemeClr val="tx1"/>
                          </a:solidFill>
                          <a:effectLst/>
                        </a:rPr>
                        <a:t>1.99</a:t>
                      </a:r>
                      <a:endParaRPr lang="en-US" sz="18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25000"/>
                        </a:lnSpc>
                        <a:spcBef>
                          <a:spcPts val="0"/>
                        </a:spcBef>
                        <a:spcAft>
                          <a:spcPts val="0"/>
                        </a:spcAft>
                      </a:pPr>
                      <a:r>
                        <a:rPr lang="en-US" sz="1800">
                          <a:solidFill>
                            <a:schemeClr val="tx1"/>
                          </a:solidFill>
                          <a:effectLst/>
                        </a:rPr>
                        <a:t>0</a:t>
                      </a:r>
                      <a:endParaRPr lang="en-US" sz="18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40281507"/>
                  </a:ext>
                </a:extLst>
              </a:tr>
              <a:tr h="581820">
                <a:tc>
                  <a:txBody>
                    <a:bodyPr/>
                    <a:lstStyle/>
                    <a:p>
                      <a:pPr marL="0" marR="0" algn="ctr">
                        <a:lnSpc>
                          <a:spcPct val="125000"/>
                        </a:lnSpc>
                        <a:spcBef>
                          <a:spcPts val="0"/>
                        </a:spcBef>
                        <a:spcAft>
                          <a:spcPts val="0"/>
                        </a:spcAft>
                      </a:pPr>
                      <a:r>
                        <a:rPr lang="en-US" sz="1800">
                          <a:solidFill>
                            <a:schemeClr val="tx1"/>
                          </a:solidFill>
                          <a:effectLst/>
                        </a:rPr>
                        <a:t>Revenue increase over the season, $</a:t>
                      </a:r>
                      <a:endParaRPr lang="en-US" sz="18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25000"/>
                        </a:lnSpc>
                        <a:spcBef>
                          <a:spcPts val="0"/>
                        </a:spcBef>
                        <a:spcAft>
                          <a:spcPts val="0"/>
                        </a:spcAft>
                      </a:pPr>
                      <a:r>
                        <a:rPr lang="en-US" sz="1800">
                          <a:solidFill>
                            <a:schemeClr val="tx1"/>
                          </a:solidFill>
                          <a:effectLst/>
                        </a:rPr>
                        <a:t>[-3170289.85, 0]</a:t>
                      </a:r>
                      <a:endParaRPr lang="en-US" sz="18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25000"/>
                        </a:lnSpc>
                        <a:spcBef>
                          <a:spcPts val="0"/>
                        </a:spcBef>
                        <a:spcAft>
                          <a:spcPts val="0"/>
                        </a:spcAft>
                      </a:pPr>
                      <a:r>
                        <a:rPr lang="en-US" sz="1800">
                          <a:solidFill>
                            <a:schemeClr val="tx1"/>
                          </a:solidFill>
                          <a:effectLst/>
                        </a:rPr>
                        <a:t>3,474,638</a:t>
                      </a:r>
                      <a:endParaRPr lang="en-US" sz="18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25000"/>
                        </a:lnSpc>
                        <a:spcBef>
                          <a:spcPts val="0"/>
                        </a:spcBef>
                        <a:spcAft>
                          <a:spcPts val="0"/>
                        </a:spcAft>
                      </a:pPr>
                      <a:r>
                        <a:rPr lang="en-US" sz="1800">
                          <a:solidFill>
                            <a:schemeClr val="tx1"/>
                          </a:solidFill>
                          <a:effectLst/>
                        </a:rPr>
                        <a:t>3,474,638</a:t>
                      </a:r>
                      <a:endParaRPr lang="en-US" sz="18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25000"/>
                        </a:lnSpc>
                        <a:spcBef>
                          <a:spcPts val="0"/>
                        </a:spcBef>
                        <a:spcAft>
                          <a:spcPts val="0"/>
                        </a:spcAft>
                      </a:pPr>
                      <a:r>
                        <a:rPr lang="en-US" sz="1800" dirty="0">
                          <a:solidFill>
                            <a:schemeClr val="tx1"/>
                          </a:solidFill>
                          <a:effectLst/>
                        </a:rPr>
                        <a:t>0</a:t>
                      </a:r>
                      <a:endParaRPr lang="en-US"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70428942"/>
                  </a:ext>
                </a:extLst>
              </a:tr>
            </a:tbl>
          </a:graphicData>
        </a:graphic>
      </p:graphicFrame>
      <p:sp>
        <p:nvSpPr>
          <p:cNvPr id="20" name="Rectangle 19">
            <a:extLst>
              <a:ext uri="{FF2B5EF4-FFF2-40B4-BE49-F238E27FC236}">
                <a16:creationId xmlns:a16="http://schemas.microsoft.com/office/drawing/2014/main" id="{E78BCFE8-282C-4B39-B9DF-448D6244A44A}"/>
              </a:ext>
            </a:extLst>
          </p:cNvPr>
          <p:cNvSpPr/>
          <p:nvPr/>
        </p:nvSpPr>
        <p:spPr>
          <a:xfrm>
            <a:off x="5965371" y="4280871"/>
            <a:ext cx="1140823" cy="18237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849395"/>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3.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{05150761-0EDD-469F-B534-F40E6FDD543A}tf10081922_win32</Template>
  <TotalTime>91</TotalTime>
  <Words>924</Words>
  <Application>Microsoft Office PowerPoint</Application>
  <PresentationFormat>Widescreen</PresentationFormat>
  <Paragraphs>145</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Courier New</vt:lpstr>
      <vt:lpstr>Quire Sans Pro Light</vt:lpstr>
      <vt:lpstr>Symbol</vt:lpstr>
      <vt:lpstr>Tisa Offc Serif Pro</vt:lpstr>
      <vt:lpstr>Wingdings</vt:lpstr>
      <vt:lpstr>Office Theme</vt:lpstr>
      <vt:lpstr>Big Mountain Resort Project</vt:lpstr>
      <vt:lpstr>Outline</vt:lpstr>
      <vt:lpstr>Problem identification </vt:lpstr>
      <vt:lpstr>Problem identification </vt:lpstr>
      <vt:lpstr>Recommendation and key findings</vt:lpstr>
      <vt:lpstr>Modeling results and analysis</vt:lpstr>
      <vt:lpstr>Modeling results and analysis</vt:lpstr>
      <vt:lpstr>Modeling results and analysis</vt:lpstr>
      <vt:lpstr>Modeling results and analysis</vt:lpstr>
      <vt:lpstr>Modeling results and analysis</vt:lpstr>
      <vt:lpstr>Summary and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Mountain Resort Project</dc:title>
  <dc:creator>Zhaoqi Fan</dc:creator>
  <cp:lastModifiedBy>Zhaoqi Fan</cp:lastModifiedBy>
  <cp:revision>11</cp:revision>
  <dcterms:created xsi:type="dcterms:W3CDTF">2022-06-30T19:25:55Z</dcterms:created>
  <dcterms:modified xsi:type="dcterms:W3CDTF">2022-06-30T20:57:40Z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